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Arimo" panose="020B0604020202020204" charset="0"/>
      <p:regular r:id="rId32"/>
    </p:embeddedFont>
    <p:embeddedFont>
      <p:font typeface="Arimo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664595" y="2623778"/>
            <a:ext cx="10377065" cy="3196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0"/>
              </a:lnSpc>
            </a:pPr>
            <a:r>
              <a:rPr lang="en-US" sz="5032" dirty="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RETINAL DISEASE CLASSIFICATION USING CONVOLUTIONAL NEURAL NETWORKS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55070" y="6702619"/>
            <a:ext cx="9014822" cy="67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2687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Course: ATI | Project 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69144" y="7378303"/>
            <a:ext cx="9014822" cy="269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2687" dirty="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Group Members: </a:t>
            </a:r>
            <a:r>
              <a:rPr lang="en-US" sz="2687" dirty="0" err="1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Trần</a:t>
            </a:r>
            <a:r>
              <a:rPr lang="en-US" sz="2687" dirty="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 Quang Huy</a:t>
            </a:r>
            <a:br>
              <a:rPr lang="en-US" sz="2687" dirty="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lang="en-US" sz="2687" dirty="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			Nguyễn Thùy Anh</a:t>
            </a:r>
            <a:br>
              <a:rPr lang="en-US" sz="2687" dirty="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lang="en-US" sz="2687" dirty="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			Mộc Khánh Duy</a:t>
            </a:r>
          </a:p>
          <a:p>
            <a:pPr algn="l">
              <a:lnSpc>
                <a:spcPts val="4312"/>
              </a:lnSpc>
            </a:pPr>
            <a:endParaRPr lang="en-US" sz="2687" dirty="0">
              <a:solidFill>
                <a:srgbClr val="383838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312"/>
              </a:lnSpc>
            </a:pPr>
            <a:endParaRPr lang="en-US" sz="2687" dirty="0">
              <a:solidFill>
                <a:srgbClr val="38383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69144" y="9113221"/>
            <a:ext cx="9014822" cy="67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2687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Date: December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35820" y="1715971"/>
            <a:ext cx="13416359" cy="7340732"/>
          </a:xfrm>
          <a:custGeom>
            <a:avLst/>
            <a:gdLst/>
            <a:ahLst/>
            <a:cxnLst/>
            <a:rect l="l" t="t" r="r" b="b"/>
            <a:pathLst>
              <a:path w="13416359" h="7340732">
                <a:moveTo>
                  <a:pt x="0" y="0"/>
                </a:moveTo>
                <a:lnTo>
                  <a:pt x="13416360" y="0"/>
                </a:lnTo>
                <a:lnTo>
                  <a:pt x="13416360" y="7340732"/>
                </a:lnTo>
                <a:lnTo>
                  <a:pt x="0" y="7340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34923"/>
            <a:ext cx="5295900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 b="1" dirty="0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Class Distribution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00852" y="9086850"/>
            <a:ext cx="4286296" cy="728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3690" b="1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⟶ Imbalance Ratio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405" y="1669552"/>
            <a:ext cx="9373191" cy="1841297"/>
            <a:chOff x="0" y="0"/>
            <a:chExt cx="12497587" cy="2455062"/>
          </a:xfrm>
        </p:grpSpPr>
        <p:sp>
          <p:nvSpPr>
            <p:cNvPr id="3" name="Freeform 3"/>
            <p:cNvSpPr/>
            <p:nvPr/>
          </p:nvSpPr>
          <p:spPr>
            <a:xfrm>
              <a:off x="6350" y="6350"/>
              <a:ext cx="12484989" cy="2442337"/>
            </a:xfrm>
            <a:custGeom>
              <a:avLst/>
              <a:gdLst/>
              <a:ahLst/>
              <a:cxnLst/>
              <a:rect l="l" t="t" r="r" b="b"/>
              <a:pathLst>
                <a:path w="12484989" h="2442337">
                  <a:moveTo>
                    <a:pt x="0" y="107442"/>
                  </a:moveTo>
                  <a:cubicBezTo>
                    <a:pt x="0" y="48133"/>
                    <a:pt x="48260" y="0"/>
                    <a:pt x="107950" y="0"/>
                  </a:cubicBezTo>
                  <a:lnTo>
                    <a:pt x="12377039" y="0"/>
                  </a:lnTo>
                  <a:cubicBezTo>
                    <a:pt x="12436602" y="0"/>
                    <a:pt x="12484989" y="48133"/>
                    <a:pt x="12484989" y="107442"/>
                  </a:cubicBezTo>
                  <a:lnTo>
                    <a:pt x="12484989" y="2334895"/>
                  </a:lnTo>
                  <a:cubicBezTo>
                    <a:pt x="12484989" y="2394204"/>
                    <a:pt x="12436729" y="2442337"/>
                    <a:pt x="12377039" y="2442337"/>
                  </a:cubicBezTo>
                  <a:lnTo>
                    <a:pt x="107950" y="2442337"/>
                  </a:lnTo>
                  <a:cubicBezTo>
                    <a:pt x="48387" y="2442337"/>
                    <a:pt x="0" y="2394204"/>
                    <a:pt x="0" y="2334895"/>
                  </a:cubicBezTo>
                  <a:close/>
                </a:path>
              </a:pathLst>
            </a:custGeom>
            <a:solidFill>
              <a:srgbClr val="E6E6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2497689" cy="2455037"/>
            </a:xfrm>
            <a:custGeom>
              <a:avLst/>
              <a:gdLst/>
              <a:ahLst/>
              <a:cxnLst/>
              <a:rect l="l" t="t" r="r" b="b"/>
              <a:pathLst>
                <a:path w="12497689" h="2455037">
                  <a:moveTo>
                    <a:pt x="0" y="113792"/>
                  </a:moveTo>
                  <a:cubicBezTo>
                    <a:pt x="0" y="50927"/>
                    <a:pt x="51181" y="0"/>
                    <a:pt x="114300" y="0"/>
                  </a:cubicBezTo>
                  <a:lnTo>
                    <a:pt x="12383389" y="0"/>
                  </a:lnTo>
                  <a:lnTo>
                    <a:pt x="12383389" y="6350"/>
                  </a:lnTo>
                  <a:lnTo>
                    <a:pt x="12383389" y="0"/>
                  </a:lnTo>
                  <a:cubicBezTo>
                    <a:pt x="12446508" y="0"/>
                    <a:pt x="12497689" y="50927"/>
                    <a:pt x="12497689" y="113792"/>
                  </a:cubicBezTo>
                  <a:lnTo>
                    <a:pt x="12491339" y="113792"/>
                  </a:lnTo>
                  <a:lnTo>
                    <a:pt x="12497689" y="113792"/>
                  </a:lnTo>
                  <a:lnTo>
                    <a:pt x="12497689" y="2341245"/>
                  </a:lnTo>
                  <a:lnTo>
                    <a:pt x="12491339" y="2341245"/>
                  </a:lnTo>
                  <a:lnTo>
                    <a:pt x="12497689" y="2341245"/>
                  </a:lnTo>
                  <a:cubicBezTo>
                    <a:pt x="12497689" y="2404110"/>
                    <a:pt x="12446508" y="2455037"/>
                    <a:pt x="12383389" y="2455037"/>
                  </a:cubicBezTo>
                  <a:lnTo>
                    <a:pt x="12383389" y="2448687"/>
                  </a:lnTo>
                  <a:lnTo>
                    <a:pt x="12383389" y="2455037"/>
                  </a:lnTo>
                  <a:lnTo>
                    <a:pt x="114300" y="2455037"/>
                  </a:lnTo>
                  <a:lnTo>
                    <a:pt x="114300" y="2448687"/>
                  </a:lnTo>
                  <a:lnTo>
                    <a:pt x="114300" y="2455037"/>
                  </a:lnTo>
                  <a:cubicBezTo>
                    <a:pt x="51181" y="2455037"/>
                    <a:pt x="0" y="2404110"/>
                    <a:pt x="0" y="2341245"/>
                  </a:cubicBezTo>
                  <a:lnTo>
                    <a:pt x="0" y="113792"/>
                  </a:lnTo>
                  <a:lnTo>
                    <a:pt x="6350" y="113792"/>
                  </a:lnTo>
                  <a:lnTo>
                    <a:pt x="0" y="113792"/>
                  </a:lnTo>
                  <a:moveTo>
                    <a:pt x="12700" y="113792"/>
                  </a:moveTo>
                  <a:lnTo>
                    <a:pt x="12700" y="2341245"/>
                  </a:lnTo>
                  <a:lnTo>
                    <a:pt x="6350" y="2341245"/>
                  </a:lnTo>
                  <a:lnTo>
                    <a:pt x="12700" y="2341245"/>
                  </a:lnTo>
                  <a:cubicBezTo>
                    <a:pt x="12700" y="2397125"/>
                    <a:pt x="58166" y="2442337"/>
                    <a:pt x="114300" y="2442337"/>
                  </a:cubicBezTo>
                  <a:lnTo>
                    <a:pt x="12383389" y="2442337"/>
                  </a:lnTo>
                  <a:cubicBezTo>
                    <a:pt x="12439523" y="2442337"/>
                    <a:pt x="12484989" y="2396998"/>
                    <a:pt x="12484989" y="2341245"/>
                  </a:cubicBezTo>
                  <a:lnTo>
                    <a:pt x="12484989" y="113792"/>
                  </a:lnTo>
                  <a:cubicBezTo>
                    <a:pt x="12484989" y="57912"/>
                    <a:pt x="12439523" y="12700"/>
                    <a:pt x="12383389" y="12700"/>
                  </a:cubicBezTo>
                  <a:lnTo>
                    <a:pt x="114300" y="12700"/>
                  </a:lnTo>
                  <a:lnTo>
                    <a:pt x="114300" y="6350"/>
                  </a:lnTo>
                  <a:lnTo>
                    <a:pt x="114300" y="12700"/>
                  </a:lnTo>
                  <a:cubicBezTo>
                    <a:pt x="58166" y="12700"/>
                    <a:pt x="12700" y="58039"/>
                    <a:pt x="12700" y="113792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4526" y="1780432"/>
            <a:ext cx="575520" cy="575520"/>
            <a:chOff x="0" y="0"/>
            <a:chExt cx="767359" cy="7673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7334" cy="767334"/>
            </a:xfrm>
            <a:custGeom>
              <a:avLst/>
              <a:gdLst/>
              <a:ahLst/>
              <a:cxnLst/>
              <a:rect l="l" t="t" r="r" b="b"/>
              <a:pathLst>
                <a:path w="767334" h="767334">
                  <a:moveTo>
                    <a:pt x="0" y="383667"/>
                  </a:moveTo>
                  <a:cubicBezTo>
                    <a:pt x="0" y="171831"/>
                    <a:pt x="171831" y="0"/>
                    <a:pt x="383667" y="0"/>
                  </a:cubicBezTo>
                  <a:cubicBezTo>
                    <a:pt x="595503" y="0"/>
                    <a:pt x="767334" y="171831"/>
                    <a:pt x="767334" y="383667"/>
                  </a:cubicBezTo>
                  <a:cubicBezTo>
                    <a:pt x="767334" y="595503"/>
                    <a:pt x="595630" y="767334"/>
                    <a:pt x="383667" y="767334"/>
                  </a:cubicBezTo>
                  <a:cubicBezTo>
                    <a:pt x="171704" y="767334"/>
                    <a:pt x="0" y="595630"/>
                    <a:pt x="0" y="383667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 descr="preencoded.png"/>
          <p:cNvSpPr/>
          <p:nvPr/>
        </p:nvSpPr>
        <p:spPr>
          <a:xfrm>
            <a:off x="1392736" y="1938633"/>
            <a:ext cx="258966" cy="258966"/>
          </a:xfrm>
          <a:custGeom>
            <a:avLst/>
            <a:gdLst/>
            <a:ahLst/>
            <a:cxnLst/>
            <a:rect l="l" t="t" r="r" b="b"/>
            <a:pathLst>
              <a:path w="258966" h="258966">
                <a:moveTo>
                  <a:pt x="0" y="0"/>
                </a:moveTo>
                <a:lnTo>
                  <a:pt x="258966" y="0"/>
                </a:lnTo>
                <a:lnTo>
                  <a:pt x="258966" y="258965"/>
                </a:lnTo>
                <a:lnTo>
                  <a:pt x="0" y="258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142" r="-713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028405" y="3597916"/>
            <a:ext cx="10443219" cy="1841297"/>
            <a:chOff x="0" y="0"/>
            <a:chExt cx="13924292" cy="2455062"/>
          </a:xfrm>
        </p:grpSpPr>
        <p:sp>
          <p:nvSpPr>
            <p:cNvPr id="9" name="Freeform 9"/>
            <p:cNvSpPr/>
            <p:nvPr/>
          </p:nvSpPr>
          <p:spPr>
            <a:xfrm>
              <a:off x="7075" y="6350"/>
              <a:ext cx="13910255" cy="2442337"/>
            </a:xfrm>
            <a:custGeom>
              <a:avLst/>
              <a:gdLst/>
              <a:ahLst/>
              <a:cxnLst/>
              <a:rect l="l" t="t" r="r" b="b"/>
              <a:pathLst>
                <a:path w="13910255" h="2442337">
                  <a:moveTo>
                    <a:pt x="0" y="107442"/>
                  </a:moveTo>
                  <a:cubicBezTo>
                    <a:pt x="0" y="48133"/>
                    <a:pt x="53769" y="0"/>
                    <a:pt x="120273" y="0"/>
                  </a:cubicBezTo>
                  <a:lnTo>
                    <a:pt x="13789982" y="0"/>
                  </a:lnTo>
                  <a:cubicBezTo>
                    <a:pt x="13856345" y="0"/>
                    <a:pt x="13910255" y="48133"/>
                    <a:pt x="13910255" y="107442"/>
                  </a:cubicBezTo>
                  <a:lnTo>
                    <a:pt x="13910255" y="2334895"/>
                  </a:lnTo>
                  <a:cubicBezTo>
                    <a:pt x="13910255" y="2394204"/>
                    <a:pt x="13856487" y="2442337"/>
                    <a:pt x="13789982" y="2442337"/>
                  </a:cubicBezTo>
                  <a:lnTo>
                    <a:pt x="120273" y="2442337"/>
                  </a:lnTo>
                  <a:cubicBezTo>
                    <a:pt x="53911" y="2442337"/>
                    <a:pt x="0" y="2394204"/>
                    <a:pt x="0" y="2334895"/>
                  </a:cubicBezTo>
                  <a:close/>
                </a:path>
              </a:pathLst>
            </a:custGeom>
            <a:solidFill>
              <a:srgbClr val="E6E6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3924393" cy="2455037"/>
            </a:xfrm>
            <a:custGeom>
              <a:avLst/>
              <a:gdLst/>
              <a:ahLst/>
              <a:cxnLst/>
              <a:rect l="l" t="t" r="r" b="b"/>
              <a:pathLst>
                <a:path w="13924393" h="2455037">
                  <a:moveTo>
                    <a:pt x="0" y="113792"/>
                  </a:moveTo>
                  <a:cubicBezTo>
                    <a:pt x="0" y="50927"/>
                    <a:pt x="57024" y="0"/>
                    <a:pt x="127348" y="0"/>
                  </a:cubicBezTo>
                  <a:lnTo>
                    <a:pt x="13797057" y="0"/>
                  </a:lnTo>
                  <a:lnTo>
                    <a:pt x="13797057" y="6350"/>
                  </a:lnTo>
                  <a:lnTo>
                    <a:pt x="13797057" y="0"/>
                  </a:lnTo>
                  <a:cubicBezTo>
                    <a:pt x="13867381" y="0"/>
                    <a:pt x="13924393" y="50927"/>
                    <a:pt x="13924393" y="113792"/>
                  </a:cubicBezTo>
                  <a:lnTo>
                    <a:pt x="13917330" y="113792"/>
                  </a:lnTo>
                  <a:lnTo>
                    <a:pt x="13924393" y="113792"/>
                  </a:lnTo>
                  <a:lnTo>
                    <a:pt x="13924393" y="2341245"/>
                  </a:lnTo>
                  <a:lnTo>
                    <a:pt x="13917330" y="2341245"/>
                  </a:lnTo>
                  <a:lnTo>
                    <a:pt x="13924393" y="2341245"/>
                  </a:lnTo>
                  <a:cubicBezTo>
                    <a:pt x="13924393" y="2404110"/>
                    <a:pt x="13867381" y="2455037"/>
                    <a:pt x="13797057" y="2455037"/>
                  </a:cubicBezTo>
                  <a:lnTo>
                    <a:pt x="13797057" y="2448687"/>
                  </a:lnTo>
                  <a:lnTo>
                    <a:pt x="13797057" y="2455037"/>
                  </a:lnTo>
                  <a:lnTo>
                    <a:pt x="127348" y="2455037"/>
                  </a:lnTo>
                  <a:lnTo>
                    <a:pt x="127348" y="2448687"/>
                  </a:lnTo>
                  <a:lnTo>
                    <a:pt x="127348" y="2455037"/>
                  </a:lnTo>
                  <a:cubicBezTo>
                    <a:pt x="57024" y="2455037"/>
                    <a:pt x="0" y="2404110"/>
                    <a:pt x="0" y="2341245"/>
                  </a:cubicBezTo>
                  <a:lnTo>
                    <a:pt x="0" y="113792"/>
                  </a:lnTo>
                  <a:lnTo>
                    <a:pt x="7075" y="113792"/>
                  </a:lnTo>
                  <a:lnTo>
                    <a:pt x="0" y="113792"/>
                  </a:lnTo>
                  <a:moveTo>
                    <a:pt x="14150" y="113792"/>
                  </a:moveTo>
                  <a:lnTo>
                    <a:pt x="14150" y="2341245"/>
                  </a:lnTo>
                  <a:lnTo>
                    <a:pt x="7075" y="2341245"/>
                  </a:lnTo>
                  <a:lnTo>
                    <a:pt x="14150" y="2341245"/>
                  </a:lnTo>
                  <a:cubicBezTo>
                    <a:pt x="14150" y="2397125"/>
                    <a:pt x="64806" y="2442337"/>
                    <a:pt x="127348" y="2442337"/>
                  </a:cubicBezTo>
                  <a:lnTo>
                    <a:pt x="13797057" y="2442337"/>
                  </a:lnTo>
                  <a:cubicBezTo>
                    <a:pt x="13859599" y="2442337"/>
                    <a:pt x="13910256" y="2396998"/>
                    <a:pt x="13910256" y="2341245"/>
                  </a:cubicBezTo>
                  <a:lnTo>
                    <a:pt x="13910256" y="113792"/>
                  </a:lnTo>
                  <a:cubicBezTo>
                    <a:pt x="13910256" y="57912"/>
                    <a:pt x="13859599" y="12700"/>
                    <a:pt x="13797057" y="12700"/>
                  </a:cubicBezTo>
                  <a:lnTo>
                    <a:pt x="127348" y="12700"/>
                  </a:lnTo>
                  <a:lnTo>
                    <a:pt x="127348" y="6350"/>
                  </a:lnTo>
                  <a:lnTo>
                    <a:pt x="127348" y="12700"/>
                  </a:lnTo>
                  <a:cubicBezTo>
                    <a:pt x="64806" y="12700"/>
                    <a:pt x="14150" y="58039"/>
                    <a:pt x="14150" y="113792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4526" y="3804047"/>
            <a:ext cx="575520" cy="575520"/>
            <a:chOff x="0" y="0"/>
            <a:chExt cx="767359" cy="7673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67334" cy="767334"/>
            </a:xfrm>
            <a:custGeom>
              <a:avLst/>
              <a:gdLst/>
              <a:ahLst/>
              <a:cxnLst/>
              <a:rect l="l" t="t" r="r" b="b"/>
              <a:pathLst>
                <a:path w="767334" h="767334">
                  <a:moveTo>
                    <a:pt x="0" y="383667"/>
                  </a:moveTo>
                  <a:cubicBezTo>
                    <a:pt x="0" y="171831"/>
                    <a:pt x="171831" y="0"/>
                    <a:pt x="383667" y="0"/>
                  </a:cubicBezTo>
                  <a:cubicBezTo>
                    <a:pt x="595503" y="0"/>
                    <a:pt x="767334" y="171831"/>
                    <a:pt x="767334" y="383667"/>
                  </a:cubicBezTo>
                  <a:cubicBezTo>
                    <a:pt x="767334" y="595503"/>
                    <a:pt x="595630" y="767334"/>
                    <a:pt x="383667" y="767334"/>
                  </a:cubicBezTo>
                  <a:cubicBezTo>
                    <a:pt x="171704" y="767334"/>
                    <a:pt x="0" y="595630"/>
                    <a:pt x="0" y="383667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 descr="preencoded.png"/>
          <p:cNvSpPr/>
          <p:nvPr/>
        </p:nvSpPr>
        <p:spPr>
          <a:xfrm>
            <a:off x="1392736" y="3962248"/>
            <a:ext cx="258966" cy="258966"/>
          </a:xfrm>
          <a:custGeom>
            <a:avLst/>
            <a:gdLst/>
            <a:ahLst/>
            <a:cxnLst/>
            <a:rect l="l" t="t" r="r" b="b"/>
            <a:pathLst>
              <a:path w="258966" h="258966">
                <a:moveTo>
                  <a:pt x="0" y="0"/>
                </a:moveTo>
                <a:lnTo>
                  <a:pt x="258966" y="0"/>
                </a:lnTo>
                <a:lnTo>
                  <a:pt x="258966" y="258965"/>
                </a:lnTo>
                <a:lnTo>
                  <a:pt x="0" y="258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4285" r="-142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033167" y="5603549"/>
            <a:ext cx="9373191" cy="1878074"/>
            <a:chOff x="0" y="0"/>
            <a:chExt cx="12497587" cy="250409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2497587" cy="2504098"/>
              <a:chOff x="0" y="0"/>
              <a:chExt cx="12497587" cy="250409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350" y="6477"/>
                <a:ext cx="12484989" cy="2491119"/>
              </a:xfrm>
              <a:custGeom>
                <a:avLst/>
                <a:gdLst/>
                <a:ahLst/>
                <a:cxnLst/>
                <a:rect l="l" t="t" r="r" b="b"/>
                <a:pathLst>
                  <a:path w="12484989" h="2491119">
                    <a:moveTo>
                      <a:pt x="0" y="109588"/>
                    </a:moveTo>
                    <a:cubicBezTo>
                      <a:pt x="0" y="49094"/>
                      <a:pt x="48260" y="0"/>
                      <a:pt x="107950" y="0"/>
                    </a:cubicBezTo>
                    <a:lnTo>
                      <a:pt x="12377039" y="0"/>
                    </a:lnTo>
                    <a:cubicBezTo>
                      <a:pt x="12436602" y="0"/>
                      <a:pt x="12484989" y="49094"/>
                      <a:pt x="12484989" y="109588"/>
                    </a:cubicBezTo>
                    <a:lnTo>
                      <a:pt x="12484989" y="2381531"/>
                    </a:lnTo>
                    <a:cubicBezTo>
                      <a:pt x="12484989" y="2442024"/>
                      <a:pt x="12436729" y="2491119"/>
                      <a:pt x="12377039" y="2491119"/>
                    </a:cubicBezTo>
                    <a:lnTo>
                      <a:pt x="107950" y="2491119"/>
                    </a:lnTo>
                    <a:cubicBezTo>
                      <a:pt x="48387" y="2491119"/>
                      <a:pt x="0" y="2442024"/>
                      <a:pt x="0" y="2381531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12497689" cy="2504073"/>
              </a:xfrm>
              <a:custGeom>
                <a:avLst/>
                <a:gdLst/>
                <a:ahLst/>
                <a:cxnLst/>
                <a:rect l="l" t="t" r="r" b="b"/>
                <a:pathLst>
                  <a:path w="12497689" h="2504073">
                    <a:moveTo>
                      <a:pt x="0" y="116065"/>
                    </a:moveTo>
                    <a:cubicBezTo>
                      <a:pt x="0" y="51944"/>
                      <a:pt x="51181" y="0"/>
                      <a:pt x="114300" y="0"/>
                    </a:cubicBezTo>
                    <a:lnTo>
                      <a:pt x="12383389" y="0"/>
                    </a:lnTo>
                    <a:lnTo>
                      <a:pt x="12383389" y="6477"/>
                    </a:lnTo>
                    <a:lnTo>
                      <a:pt x="12383389" y="0"/>
                    </a:lnTo>
                    <a:cubicBezTo>
                      <a:pt x="12446508" y="0"/>
                      <a:pt x="12497689" y="51944"/>
                      <a:pt x="12497689" y="116065"/>
                    </a:cubicBezTo>
                    <a:lnTo>
                      <a:pt x="12491339" y="116065"/>
                    </a:lnTo>
                    <a:lnTo>
                      <a:pt x="12497689" y="116065"/>
                    </a:lnTo>
                    <a:lnTo>
                      <a:pt x="12497689" y="2388008"/>
                    </a:lnTo>
                    <a:lnTo>
                      <a:pt x="12491339" y="2388008"/>
                    </a:lnTo>
                    <a:lnTo>
                      <a:pt x="12497689" y="2388008"/>
                    </a:lnTo>
                    <a:cubicBezTo>
                      <a:pt x="12497689" y="2452128"/>
                      <a:pt x="12446508" y="2504073"/>
                      <a:pt x="12383389" y="2504073"/>
                    </a:cubicBezTo>
                    <a:lnTo>
                      <a:pt x="12383389" y="2497596"/>
                    </a:lnTo>
                    <a:lnTo>
                      <a:pt x="12383389" y="2504073"/>
                    </a:lnTo>
                    <a:lnTo>
                      <a:pt x="114300" y="2504073"/>
                    </a:lnTo>
                    <a:lnTo>
                      <a:pt x="114300" y="2497596"/>
                    </a:lnTo>
                    <a:lnTo>
                      <a:pt x="114300" y="2504073"/>
                    </a:lnTo>
                    <a:cubicBezTo>
                      <a:pt x="51181" y="2504073"/>
                      <a:pt x="0" y="2452128"/>
                      <a:pt x="0" y="2388008"/>
                    </a:cubicBezTo>
                    <a:lnTo>
                      <a:pt x="0" y="116065"/>
                    </a:lnTo>
                    <a:lnTo>
                      <a:pt x="6350" y="116065"/>
                    </a:lnTo>
                    <a:lnTo>
                      <a:pt x="0" y="116065"/>
                    </a:lnTo>
                    <a:moveTo>
                      <a:pt x="12700" y="116065"/>
                    </a:moveTo>
                    <a:lnTo>
                      <a:pt x="12700" y="2388008"/>
                    </a:lnTo>
                    <a:lnTo>
                      <a:pt x="6350" y="2388008"/>
                    </a:lnTo>
                    <a:lnTo>
                      <a:pt x="12700" y="2388008"/>
                    </a:lnTo>
                    <a:cubicBezTo>
                      <a:pt x="12700" y="2445004"/>
                      <a:pt x="58166" y="2491119"/>
                      <a:pt x="114300" y="2491119"/>
                    </a:cubicBezTo>
                    <a:lnTo>
                      <a:pt x="12383389" y="2491119"/>
                    </a:lnTo>
                    <a:cubicBezTo>
                      <a:pt x="12439523" y="2491119"/>
                      <a:pt x="12484989" y="2444874"/>
                      <a:pt x="12484989" y="2388008"/>
                    </a:cubicBezTo>
                    <a:lnTo>
                      <a:pt x="12484989" y="116065"/>
                    </a:lnTo>
                    <a:cubicBezTo>
                      <a:pt x="12484989" y="59069"/>
                      <a:pt x="12439523" y="12954"/>
                      <a:pt x="12383389" y="12954"/>
                    </a:cubicBezTo>
                    <a:lnTo>
                      <a:pt x="114300" y="12954"/>
                    </a:lnTo>
                    <a:lnTo>
                      <a:pt x="114300" y="6477"/>
                    </a:lnTo>
                    <a:lnTo>
                      <a:pt x="114300" y="12954"/>
                    </a:lnTo>
                    <a:cubicBezTo>
                      <a:pt x="58166" y="12954"/>
                      <a:pt x="12700" y="59198"/>
                      <a:pt x="12700" y="116065"/>
                    </a:cubicBez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274828" y="274828"/>
              <a:ext cx="767359" cy="767359"/>
              <a:chOff x="0" y="0"/>
              <a:chExt cx="767359" cy="76735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67334" cy="767334"/>
              </a:xfrm>
              <a:custGeom>
                <a:avLst/>
                <a:gdLst/>
                <a:ahLst/>
                <a:cxnLst/>
                <a:rect l="l" t="t" r="r" b="b"/>
                <a:pathLst>
                  <a:path w="767334" h="767334">
                    <a:moveTo>
                      <a:pt x="0" y="383667"/>
                    </a:moveTo>
                    <a:cubicBezTo>
                      <a:pt x="0" y="171831"/>
                      <a:pt x="171831" y="0"/>
                      <a:pt x="383667" y="0"/>
                    </a:cubicBezTo>
                    <a:cubicBezTo>
                      <a:pt x="595503" y="0"/>
                      <a:pt x="767334" y="171831"/>
                      <a:pt x="767334" y="383667"/>
                    </a:cubicBezTo>
                    <a:cubicBezTo>
                      <a:pt x="767334" y="595503"/>
                      <a:pt x="595630" y="767334"/>
                      <a:pt x="383667" y="767334"/>
                    </a:cubicBezTo>
                    <a:cubicBezTo>
                      <a:pt x="171704" y="767334"/>
                      <a:pt x="0" y="595630"/>
                      <a:pt x="0" y="383667"/>
                    </a:cubicBez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" name="Freeform 20" descr="preencoded.png"/>
            <p:cNvSpPr/>
            <p:nvPr/>
          </p:nvSpPr>
          <p:spPr>
            <a:xfrm>
              <a:off x="485775" y="485775"/>
              <a:ext cx="345288" cy="345288"/>
            </a:xfrm>
            <a:custGeom>
              <a:avLst/>
              <a:gdLst/>
              <a:ahLst/>
              <a:cxnLst/>
              <a:rect l="l" t="t" r="r" b="b"/>
              <a:pathLst>
                <a:path w="345288" h="345288">
                  <a:moveTo>
                    <a:pt x="0" y="0"/>
                  </a:moveTo>
                  <a:lnTo>
                    <a:pt x="345288" y="0"/>
                  </a:lnTo>
                  <a:lnTo>
                    <a:pt x="345288" y="345288"/>
                  </a:lnTo>
                  <a:lnTo>
                    <a:pt x="0" y="345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t="-10714" b="-1071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74828" y="1269403"/>
              <a:ext cx="7703533" cy="52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4"/>
                </a:lnSpc>
              </a:pPr>
              <a:r>
                <a:rPr lang="en-US" sz="2499" b="1">
                  <a:solidFill>
                    <a:srgbClr val="38383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Heterogeneous "Other" Category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74828" y="1666278"/>
              <a:ext cx="11947919" cy="602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58"/>
                </a:lnSpc>
              </a:pPr>
              <a:r>
                <a:rPr lang="en-US" sz="2499">
                  <a:solidFill>
                    <a:srgbClr val="383838"/>
                  </a:solidFill>
                  <a:latin typeface="Arimo"/>
                  <a:ea typeface="Arimo"/>
                  <a:cs typeface="Arimo"/>
                  <a:sym typeface="Arimo"/>
                </a:rPr>
                <a:t>Diverse conditions grouped, complicating classification.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33167" y="7672123"/>
            <a:ext cx="9373191" cy="1878074"/>
            <a:chOff x="0" y="0"/>
            <a:chExt cx="12497587" cy="250409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2497587" cy="2504098"/>
              <a:chOff x="0" y="0"/>
              <a:chExt cx="12497587" cy="250409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6350" y="6477"/>
                <a:ext cx="12484989" cy="2491119"/>
              </a:xfrm>
              <a:custGeom>
                <a:avLst/>
                <a:gdLst/>
                <a:ahLst/>
                <a:cxnLst/>
                <a:rect l="l" t="t" r="r" b="b"/>
                <a:pathLst>
                  <a:path w="12484989" h="2491119">
                    <a:moveTo>
                      <a:pt x="0" y="109588"/>
                    </a:moveTo>
                    <a:cubicBezTo>
                      <a:pt x="0" y="49094"/>
                      <a:pt x="48260" y="0"/>
                      <a:pt x="107950" y="0"/>
                    </a:cubicBezTo>
                    <a:lnTo>
                      <a:pt x="12377039" y="0"/>
                    </a:lnTo>
                    <a:cubicBezTo>
                      <a:pt x="12436602" y="0"/>
                      <a:pt x="12484989" y="49094"/>
                      <a:pt x="12484989" y="109588"/>
                    </a:cubicBezTo>
                    <a:lnTo>
                      <a:pt x="12484989" y="2381531"/>
                    </a:lnTo>
                    <a:cubicBezTo>
                      <a:pt x="12484989" y="2442024"/>
                      <a:pt x="12436729" y="2491119"/>
                      <a:pt x="12377039" y="2491119"/>
                    </a:cubicBezTo>
                    <a:lnTo>
                      <a:pt x="107950" y="2491119"/>
                    </a:lnTo>
                    <a:cubicBezTo>
                      <a:pt x="48387" y="2491119"/>
                      <a:pt x="0" y="2442024"/>
                      <a:pt x="0" y="2381531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12497689" cy="2504073"/>
              </a:xfrm>
              <a:custGeom>
                <a:avLst/>
                <a:gdLst/>
                <a:ahLst/>
                <a:cxnLst/>
                <a:rect l="l" t="t" r="r" b="b"/>
                <a:pathLst>
                  <a:path w="12497689" h="2504073">
                    <a:moveTo>
                      <a:pt x="0" y="116065"/>
                    </a:moveTo>
                    <a:cubicBezTo>
                      <a:pt x="0" y="51944"/>
                      <a:pt x="51181" y="0"/>
                      <a:pt x="114300" y="0"/>
                    </a:cubicBezTo>
                    <a:lnTo>
                      <a:pt x="12383389" y="0"/>
                    </a:lnTo>
                    <a:lnTo>
                      <a:pt x="12383389" y="6477"/>
                    </a:lnTo>
                    <a:lnTo>
                      <a:pt x="12383389" y="0"/>
                    </a:lnTo>
                    <a:cubicBezTo>
                      <a:pt x="12446508" y="0"/>
                      <a:pt x="12497689" y="51944"/>
                      <a:pt x="12497689" y="116065"/>
                    </a:cubicBezTo>
                    <a:lnTo>
                      <a:pt x="12491339" y="116065"/>
                    </a:lnTo>
                    <a:lnTo>
                      <a:pt x="12497689" y="116065"/>
                    </a:lnTo>
                    <a:lnTo>
                      <a:pt x="12497689" y="2388008"/>
                    </a:lnTo>
                    <a:lnTo>
                      <a:pt x="12491339" y="2388008"/>
                    </a:lnTo>
                    <a:lnTo>
                      <a:pt x="12497689" y="2388008"/>
                    </a:lnTo>
                    <a:cubicBezTo>
                      <a:pt x="12497689" y="2452128"/>
                      <a:pt x="12446508" y="2504073"/>
                      <a:pt x="12383389" y="2504073"/>
                    </a:cubicBezTo>
                    <a:lnTo>
                      <a:pt x="12383389" y="2497596"/>
                    </a:lnTo>
                    <a:lnTo>
                      <a:pt x="12383389" y="2504073"/>
                    </a:lnTo>
                    <a:lnTo>
                      <a:pt x="114300" y="2504073"/>
                    </a:lnTo>
                    <a:lnTo>
                      <a:pt x="114300" y="2497596"/>
                    </a:lnTo>
                    <a:lnTo>
                      <a:pt x="114300" y="2504073"/>
                    </a:lnTo>
                    <a:cubicBezTo>
                      <a:pt x="51181" y="2504073"/>
                      <a:pt x="0" y="2452128"/>
                      <a:pt x="0" y="2388008"/>
                    </a:cubicBezTo>
                    <a:lnTo>
                      <a:pt x="0" y="116065"/>
                    </a:lnTo>
                    <a:lnTo>
                      <a:pt x="6350" y="116065"/>
                    </a:lnTo>
                    <a:lnTo>
                      <a:pt x="0" y="116065"/>
                    </a:lnTo>
                    <a:moveTo>
                      <a:pt x="12700" y="116065"/>
                    </a:moveTo>
                    <a:lnTo>
                      <a:pt x="12700" y="2388008"/>
                    </a:lnTo>
                    <a:lnTo>
                      <a:pt x="6350" y="2388008"/>
                    </a:lnTo>
                    <a:lnTo>
                      <a:pt x="12700" y="2388008"/>
                    </a:lnTo>
                    <a:cubicBezTo>
                      <a:pt x="12700" y="2445004"/>
                      <a:pt x="58166" y="2491119"/>
                      <a:pt x="114300" y="2491119"/>
                    </a:cubicBezTo>
                    <a:lnTo>
                      <a:pt x="12383389" y="2491119"/>
                    </a:lnTo>
                    <a:cubicBezTo>
                      <a:pt x="12439523" y="2491119"/>
                      <a:pt x="12484989" y="2444874"/>
                      <a:pt x="12484989" y="2388008"/>
                    </a:cubicBezTo>
                    <a:lnTo>
                      <a:pt x="12484989" y="116065"/>
                    </a:lnTo>
                    <a:cubicBezTo>
                      <a:pt x="12484989" y="59069"/>
                      <a:pt x="12439523" y="12954"/>
                      <a:pt x="12383389" y="12954"/>
                    </a:cubicBezTo>
                    <a:lnTo>
                      <a:pt x="114300" y="12954"/>
                    </a:lnTo>
                    <a:lnTo>
                      <a:pt x="114300" y="6477"/>
                    </a:lnTo>
                    <a:lnTo>
                      <a:pt x="114300" y="12954"/>
                    </a:lnTo>
                    <a:cubicBezTo>
                      <a:pt x="58166" y="12954"/>
                      <a:pt x="12700" y="59198"/>
                      <a:pt x="12700" y="116065"/>
                    </a:cubicBez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274828" y="274828"/>
              <a:ext cx="767359" cy="767359"/>
              <a:chOff x="0" y="0"/>
              <a:chExt cx="767359" cy="76735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767334" cy="767334"/>
              </a:xfrm>
              <a:custGeom>
                <a:avLst/>
                <a:gdLst/>
                <a:ahLst/>
                <a:cxnLst/>
                <a:rect l="l" t="t" r="r" b="b"/>
                <a:pathLst>
                  <a:path w="767334" h="767334">
                    <a:moveTo>
                      <a:pt x="0" y="383667"/>
                    </a:moveTo>
                    <a:cubicBezTo>
                      <a:pt x="0" y="171831"/>
                      <a:pt x="171831" y="0"/>
                      <a:pt x="383667" y="0"/>
                    </a:cubicBezTo>
                    <a:cubicBezTo>
                      <a:pt x="595503" y="0"/>
                      <a:pt x="767334" y="171831"/>
                      <a:pt x="767334" y="383667"/>
                    </a:cubicBezTo>
                    <a:cubicBezTo>
                      <a:pt x="767334" y="595503"/>
                      <a:pt x="595630" y="767334"/>
                      <a:pt x="383667" y="767334"/>
                    </a:cubicBezTo>
                    <a:cubicBezTo>
                      <a:pt x="171704" y="767334"/>
                      <a:pt x="0" y="595630"/>
                      <a:pt x="0" y="383667"/>
                    </a:cubicBez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" name="Freeform 29" descr="preencoded.png"/>
            <p:cNvSpPr/>
            <p:nvPr/>
          </p:nvSpPr>
          <p:spPr>
            <a:xfrm>
              <a:off x="485775" y="485775"/>
              <a:ext cx="345288" cy="345288"/>
            </a:xfrm>
            <a:custGeom>
              <a:avLst/>
              <a:gdLst/>
              <a:ahLst/>
              <a:cxnLst/>
              <a:rect l="l" t="t" r="r" b="b"/>
              <a:pathLst>
                <a:path w="345288" h="345288">
                  <a:moveTo>
                    <a:pt x="0" y="0"/>
                  </a:moveTo>
                  <a:lnTo>
                    <a:pt x="345288" y="0"/>
                  </a:lnTo>
                  <a:lnTo>
                    <a:pt x="345288" y="345288"/>
                  </a:lnTo>
                  <a:lnTo>
                    <a:pt x="0" y="345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74828" y="1269403"/>
              <a:ext cx="5973959" cy="52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4"/>
                </a:lnSpc>
              </a:pPr>
              <a:r>
                <a:rPr lang="en-US" sz="2499" b="1">
                  <a:solidFill>
                    <a:srgbClr val="38383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Limited Training Data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74828" y="1666278"/>
              <a:ext cx="11947919" cy="610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58"/>
                </a:lnSpc>
              </a:pPr>
              <a:r>
                <a:rPr lang="en-US" sz="2499" dirty="0">
                  <a:solidFill>
                    <a:srgbClr val="383838"/>
                  </a:solidFill>
                  <a:latin typeface="Arimo"/>
                  <a:ea typeface="Arimo"/>
                  <a:cs typeface="Arimo"/>
                  <a:sym typeface="Arimo"/>
                </a:rPr>
                <a:t>Some classes have fewer than 5%.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33166" y="773611"/>
            <a:ext cx="8110833" cy="525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74"/>
              </a:lnSpc>
            </a:pPr>
            <a:r>
              <a:rPr lang="en-US" sz="3499" b="1" dirty="0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Key Challenges in Classification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34526" y="2519210"/>
            <a:ext cx="3617714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Severe Class Imbalance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34526" y="2797816"/>
            <a:ext cx="8960939" cy="478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8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Ratio: 7.5:1 (Normal vs. Hypertensive)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34526" y="4494946"/>
            <a:ext cx="3617714" cy="371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 dirty="0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Inter-class Similarity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34526" y="4821441"/>
            <a:ext cx="10237098" cy="478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8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Vascular diseases share visual features, making differentiation difficult.</a:t>
            </a:r>
          </a:p>
        </p:txBody>
      </p:sp>
      <p:pic>
        <p:nvPicPr>
          <p:cNvPr id="41" name="Picture 40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F0A65F35-4F23-AE4C-0B87-426A6DAD0C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83837" y="2102474"/>
            <a:ext cx="6804163" cy="60820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3799" y="436216"/>
            <a:ext cx="5902404" cy="56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1" dirty="0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Data Augmentation Pipeline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3799" y="864546"/>
            <a:ext cx="10651570" cy="53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7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Training Transforms: Increase data diversity and prevent overfitting.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900765" y="2425889"/>
            <a:ext cx="47625" cy="6064422"/>
            <a:chOff x="0" y="0"/>
            <a:chExt cx="47208" cy="6011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208" cy="6011291"/>
            </a:xfrm>
            <a:custGeom>
              <a:avLst/>
              <a:gdLst/>
              <a:ahLst/>
              <a:cxnLst/>
              <a:rect l="l" t="t" r="r" b="b"/>
              <a:pathLst>
                <a:path w="47208" h="6011291">
                  <a:moveTo>
                    <a:pt x="0" y="6350"/>
                  </a:moveTo>
                  <a:cubicBezTo>
                    <a:pt x="0" y="2794"/>
                    <a:pt x="10386" y="0"/>
                    <a:pt x="23604" y="0"/>
                  </a:cubicBezTo>
                  <a:cubicBezTo>
                    <a:pt x="36822" y="0"/>
                    <a:pt x="47208" y="2794"/>
                    <a:pt x="47208" y="6350"/>
                  </a:cubicBezTo>
                  <a:lnTo>
                    <a:pt x="47208" y="6004941"/>
                  </a:lnTo>
                  <a:cubicBezTo>
                    <a:pt x="47208" y="6008497"/>
                    <a:pt x="36822" y="6011291"/>
                    <a:pt x="23604" y="6011291"/>
                  </a:cubicBezTo>
                  <a:cubicBezTo>
                    <a:pt x="10386" y="6011291"/>
                    <a:pt x="0" y="6008497"/>
                    <a:pt x="0" y="6004941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64395" y="2589041"/>
            <a:ext cx="477558" cy="12812"/>
            <a:chOff x="0" y="0"/>
            <a:chExt cx="473372" cy="127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3345" cy="12700"/>
            </a:xfrm>
            <a:custGeom>
              <a:avLst/>
              <a:gdLst/>
              <a:ahLst/>
              <a:cxnLst/>
              <a:rect l="l" t="t" r="r" b="b"/>
              <a:pathLst>
                <a:path w="473345" h="12700">
                  <a:moveTo>
                    <a:pt x="0" y="6350"/>
                  </a:moveTo>
                  <a:cubicBezTo>
                    <a:pt x="0" y="2794"/>
                    <a:pt x="2949" y="0"/>
                    <a:pt x="6703" y="0"/>
                  </a:cubicBezTo>
                  <a:lnTo>
                    <a:pt x="466643" y="0"/>
                  </a:lnTo>
                  <a:cubicBezTo>
                    <a:pt x="470396" y="0"/>
                    <a:pt x="473345" y="2794"/>
                    <a:pt x="473345" y="6350"/>
                  </a:cubicBezTo>
                  <a:cubicBezTo>
                    <a:pt x="473345" y="9906"/>
                    <a:pt x="470396" y="12700"/>
                    <a:pt x="466643" y="12700"/>
                  </a:cubicBezTo>
                  <a:lnTo>
                    <a:pt x="6703" y="12700"/>
                  </a:lnTo>
                  <a:cubicBezTo>
                    <a:pt x="2949" y="12700"/>
                    <a:pt x="0" y="9906"/>
                    <a:pt x="0" y="6350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721680" y="2419483"/>
            <a:ext cx="371693" cy="352133"/>
            <a:chOff x="0" y="0"/>
            <a:chExt cx="368435" cy="349047"/>
          </a:xfrm>
        </p:grpSpPr>
        <p:sp>
          <p:nvSpPr>
            <p:cNvPr id="9" name="Freeform 9"/>
            <p:cNvSpPr/>
            <p:nvPr/>
          </p:nvSpPr>
          <p:spPr>
            <a:xfrm>
              <a:off x="6703" y="6350"/>
              <a:ext cx="354976" cy="336296"/>
            </a:xfrm>
            <a:custGeom>
              <a:avLst/>
              <a:gdLst/>
              <a:ahLst/>
              <a:cxnLst/>
              <a:rect l="l" t="t" r="r" b="b"/>
              <a:pathLst>
                <a:path w="354976" h="336296">
                  <a:moveTo>
                    <a:pt x="0" y="62738"/>
                  </a:moveTo>
                  <a:cubicBezTo>
                    <a:pt x="0" y="28067"/>
                    <a:pt x="29626" y="0"/>
                    <a:pt x="66222" y="0"/>
                  </a:cubicBezTo>
                  <a:lnTo>
                    <a:pt x="288752" y="0"/>
                  </a:lnTo>
                  <a:cubicBezTo>
                    <a:pt x="325349" y="0"/>
                    <a:pt x="354975" y="28067"/>
                    <a:pt x="354975" y="62738"/>
                  </a:cubicBezTo>
                  <a:lnTo>
                    <a:pt x="354975" y="273558"/>
                  </a:lnTo>
                  <a:cubicBezTo>
                    <a:pt x="354975" y="308229"/>
                    <a:pt x="325349" y="336296"/>
                    <a:pt x="288752" y="336296"/>
                  </a:cubicBezTo>
                  <a:lnTo>
                    <a:pt x="66222" y="336296"/>
                  </a:lnTo>
                  <a:cubicBezTo>
                    <a:pt x="29626" y="336296"/>
                    <a:pt x="0" y="308229"/>
                    <a:pt x="0" y="273558"/>
                  </a:cubicBezTo>
                  <a:close/>
                </a:path>
              </a:pathLst>
            </a:custGeom>
            <a:solidFill>
              <a:srgbClr val="E6E6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368381" cy="348996"/>
            </a:xfrm>
            <a:custGeom>
              <a:avLst/>
              <a:gdLst/>
              <a:ahLst/>
              <a:cxnLst/>
              <a:rect l="l" t="t" r="r" b="b"/>
              <a:pathLst>
                <a:path w="368381" h="348996">
                  <a:moveTo>
                    <a:pt x="0" y="69088"/>
                  </a:moveTo>
                  <a:cubicBezTo>
                    <a:pt x="0" y="30988"/>
                    <a:pt x="32709" y="0"/>
                    <a:pt x="72925" y="0"/>
                  </a:cubicBezTo>
                  <a:lnTo>
                    <a:pt x="295455" y="0"/>
                  </a:lnTo>
                  <a:lnTo>
                    <a:pt x="295455" y="6350"/>
                  </a:lnTo>
                  <a:lnTo>
                    <a:pt x="295455" y="0"/>
                  </a:lnTo>
                  <a:cubicBezTo>
                    <a:pt x="335806" y="0"/>
                    <a:pt x="368381" y="30988"/>
                    <a:pt x="368381" y="69088"/>
                  </a:cubicBezTo>
                  <a:lnTo>
                    <a:pt x="361678" y="69088"/>
                  </a:lnTo>
                  <a:lnTo>
                    <a:pt x="368381" y="69088"/>
                  </a:lnTo>
                  <a:lnTo>
                    <a:pt x="368381" y="279908"/>
                  </a:lnTo>
                  <a:lnTo>
                    <a:pt x="361678" y="279908"/>
                  </a:lnTo>
                  <a:lnTo>
                    <a:pt x="368381" y="279908"/>
                  </a:lnTo>
                  <a:cubicBezTo>
                    <a:pt x="368381" y="318135"/>
                    <a:pt x="335672" y="348996"/>
                    <a:pt x="295455" y="348996"/>
                  </a:cubicBezTo>
                  <a:lnTo>
                    <a:pt x="295455" y="342646"/>
                  </a:lnTo>
                  <a:lnTo>
                    <a:pt x="295455" y="348996"/>
                  </a:lnTo>
                  <a:lnTo>
                    <a:pt x="72925" y="348996"/>
                  </a:lnTo>
                  <a:lnTo>
                    <a:pt x="72925" y="342646"/>
                  </a:lnTo>
                  <a:lnTo>
                    <a:pt x="72925" y="348996"/>
                  </a:lnTo>
                  <a:cubicBezTo>
                    <a:pt x="32709" y="348996"/>
                    <a:pt x="0" y="318135"/>
                    <a:pt x="0" y="279908"/>
                  </a:cubicBezTo>
                  <a:lnTo>
                    <a:pt x="0" y="69088"/>
                  </a:lnTo>
                  <a:lnTo>
                    <a:pt x="6703" y="69088"/>
                  </a:lnTo>
                  <a:lnTo>
                    <a:pt x="0" y="69088"/>
                  </a:lnTo>
                  <a:moveTo>
                    <a:pt x="13405" y="69088"/>
                  </a:moveTo>
                  <a:lnTo>
                    <a:pt x="13405" y="279908"/>
                  </a:lnTo>
                  <a:lnTo>
                    <a:pt x="6703" y="279908"/>
                  </a:lnTo>
                  <a:lnTo>
                    <a:pt x="13405" y="279908"/>
                  </a:lnTo>
                  <a:cubicBezTo>
                    <a:pt x="13405" y="311023"/>
                    <a:pt x="40082" y="336296"/>
                    <a:pt x="72925" y="336296"/>
                  </a:cubicBezTo>
                  <a:lnTo>
                    <a:pt x="295455" y="336296"/>
                  </a:lnTo>
                  <a:cubicBezTo>
                    <a:pt x="328299" y="336296"/>
                    <a:pt x="354976" y="311023"/>
                    <a:pt x="354976" y="279908"/>
                  </a:cubicBezTo>
                  <a:lnTo>
                    <a:pt x="354976" y="69088"/>
                  </a:lnTo>
                  <a:cubicBezTo>
                    <a:pt x="354976" y="37973"/>
                    <a:pt x="328299" y="12700"/>
                    <a:pt x="295455" y="12700"/>
                  </a:cubicBezTo>
                  <a:lnTo>
                    <a:pt x="72925" y="12700"/>
                  </a:lnTo>
                  <a:lnTo>
                    <a:pt x="72925" y="6350"/>
                  </a:lnTo>
                  <a:lnTo>
                    <a:pt x="72925" y="12700"/>
                  </a:lnTo>
                  <a:cubicBezTo>
                    <a:pt x="40082" y="12700"/>
                    <a:pt x="13405" y="37973"/>
                    <a:pt x="13405" y="69088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811912" y="2520440"/>
            <a:ext cx="19102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47081" y="2458690"/>
            <a:ext cx="2064425" cy="395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35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Original Image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073087" y="3494115"/>
            <a:ext cx="477558" cy="12812"/>
            <a:chOff x="0" y="0"/>
            <a:chExt cx="473372" cy="127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3345" cy="12700"/>
            </a:xfrm>
            <a:custGeom>
              <a:avLst/>
              <a:gdLst/>
              <a:ahLst/>
              <a:cxnLst/>
              <a:rect l="l" t="t" r="r" b="b"/>
              <a:pathLst>
                <a:path w="473345" h="12700">
                  <a:moveTo>
                    <a:pt x="0" y="6350"/>
                  </a:moveTo>
                  <a:cubicBezTo>
                    <a:pt x="0" y="2794"/>
                    <a:pt x="2949" y="0"/>
                    <a:pt x="6703" y="0"/>
                  </a:cubicBezTo>
                  <a:lnTo>
                    <a:pt x="466643" y="0"/>
                  </a:lnTo>
                  <a:cubicBezTo>
                    <a:pt x="470396" y="0"/>
                    <a:pt x="473345" y="2794"/>
                    <a:pt x="473345" y="6350"/>
                  </a:cubicBezTo>
                  <a:cubicBezTo>
                    <a:pt x="473345" y="9906"/>
                    <a:pt x="470396" y="12700"/>
                    <a:pt x="466643" y="12700"/>
                  </a:cubicBezTo>
                  <a:lnTo>
                    <a:pt x="6703" y="12700"/>
                  </a:lnTo>
                  <a:cubicBezTo>
                    <a:pt x="2949" y="12700"/>
                    <a:pt x="0" y="9906"/>
                    <a:pt x="0" y="6350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21680" y="3324544"/>
            <a:ext cx="371693" cy="352133"/>
            <a:chOff x="0" y="0"/>
            <a:chExt cx="368435" cy="349047"/>
          </a:xfrm>
        </p:grpSpPr>
        <p:sp>
          <p:nvSpPr>
            <p:cNvPr id="16" name="Freeform 16"/>
            <p:cNvSpPr/>
            <p:nvPr/>
          </p:nvSpPr>
          <p:spPr>
            <a:xfrm>
              <a:off x="6703" y="6350"/>
              <a:ext cx="354976" cy="336296"/>
            </a:xfrm>
            <a:custGeom>
              <a:avLst/>
              <a:gdLst/>
              <a:ahLst/>
              <a:cxnLst/>
              <a:rect l="l" t="t" r="r" b="b"/>
              <a:pathLst>
                <a:path w="354976" h="336296">
                  <a:moveTo>
                    <a:pt x="0" y="62738"/>
                  </a:moveTo>
                  <a:cubicBezTo>
                    <a:pt x="0" y="28067"/>
                    <a:pt x="29626" y="0"/>
                    <a:pt x="66222" y="0"/>
                  </a:cubicBezTo>
                  <a:lnTo>
                    <a:pt x="288752" y="0"/>
                  </a:lnTo>
                  <a:cubicBezTo>
                    <a:pt x="325349" y="0"/>
                    <a:pt x="354975" y="28067"/>
                    <a:pt x="354975" y="62738"/>
                  </a:cubicBezTo>
                  <a:lnTo>
                    <a:pt x="354975" y="273558"/>
                  </a:lnTo>
                  <a:cubicBezTo>
                    <a:pt x="354975" y="308229"/>
                    <a:pt x="325349" y="336296"/>
                    <a:pt x="288752" y="336296"/>
                  </a:cubicBezTo>
                  <a:lnTo>
                    <a:pt x="66222" y="336296"/>
                  </a:lnTo>
                  <a:cubicBezTo>
                    <a:pt x="29626" y="336296"/>
                    <a:pt x="0" y="308229"/>
                    <a:pt x="0" y="273558"/>
                  </a:cubicBezTo>
                  <a:close/>
                </a:path>
              </a:pathLst>
            </a:custGeom>
            <a:solidFill>
              <a:srgbClr val="E6E6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368381" cy="348996"/>
            </a:xfrm>
            <a:custGeom>
              <a:avLst/>
              <a:gdLst/>
              <a:ahLst/>
              <a:cxnLst/>
              <a:rect l="l" t="t" r="r" b="b"/>
              <a:pathLst>
                <a:path w="368381" h="348996">
                  <a:moveTo>
                    <a:pt x="0" y="69088"/>
                  </a:moveTo>
                  <a:cubicBezTo>
                    <a:pt x="0" y="30988"/>
                    <a:pt x="32709" y="0"/>
                    <a:pt x="72925" y="0"/>
                  </a:cubicBezTo>
                  <a:lnTo>
                    <a:pt x="295455" y="0"/>
                  </a:lnTo>
                  <a:lnTo>
                    <a:pt x="295455" y="6350"/>
                  </a:lnTo>
                  <a:lnTo>
                    <a:pt x="295455" y="0"/>
                  </a:lnTo>
                  <a:cubicBezTo>
                    <a:pt x="335806" y="0"/>
                    <a:pt x="368381" y="30988"/>
                    <a:pt x="368381" y="69088"/>
                  </a:cubicBezTo>
                  <a:lnTo>
                    <a:pt x="361678" y="69088"/>
                  </a:lnTo>
                  <a:lnTo>
                    <a:pt x="368381" y="69088"/>
                  </a:lnTo>
                  <a:lnTo>
                    <a:pt x="368381" y="279908"/>
                  </a:lnTo>
                  <a:lnTo>
                    <a:pt x="361678" y="279908"/>
                  </a:lnTo>
                  <a:lnTo>
                    <a:pt x="368381" y="279908"/>
                  </a:lnTo>
                  <a:cubicBezTo>
                    <a:pt x="368381" y="318135"/>
                    <a:pt x="335672" y="348996"/>
                    <a:pt x="295455" y="348996"/>
                  </a:cubicBezTo>
                  <a:lnTo>
                    <a:pt x="295455" y="342646"/>
                  </a:lnTo>
                  <a:lnTo>
                    <a:pt x="295455" y="348996"/>
                  </a:lnTo>
                  <a:lnTo>
                    <a:pt x="72925" y="348996"/>
                  </a:lnTo>
                  <a:lnTo>
                    <a:pt x="72925" y="342646"/>
                  </a:lnTo>
                  <a:lnTo>
                    <a:pt x="72925" y="348996"/>
                  </a:lnTo>
                  <a:cubicBezTo>
                    <a:pt x="32709" y="348996"/>
                    <a:pt x="0" y="318135"/>
                    <a:pt x="0" y="279908"/>
                  </a:cubicBezTo>
                  <a:lnTo>
                    <a:pt x="0" y="69088"/>
                  </a:lnTo>
                  <a:lnTo>
                    <a:pt x="6703" y="69088"/>
                  </a:lnTo>
                  <a:lnTo>
                    <a:pt x="0" y="69088"/>
                  </a:lnTo>
                  <a:moveTo>
                    <a:pt x="13405" y="69088"/>
                  </a:moveTo>
                  <a:lnTo>
                    <a:pt x="13405" y="279908"/>
                  </a:lnTo>
                  <a:lnTo>
                    <a:pt x="6703" y="279908"/>
                  </a:lnTo>
                  <a:lnTo>
                    <a:pt x="13405" y="279908"/>
                  </a:lnTo>
                  <a:cubicBezTo>
                    <a:pt x="13405" y="311023"/>
                    <a:pt x="40082" y="336296"/>
                    <a:pt x="72925" y="336296"/>
                  </a:cubicBezTo>
                  <a:lnTo>
                    <a:pt x="295455" y="336296"/>
                  </a:lnTo>
                  <a:cubicBezTo>
                    <a:pt x="328299" y="336296"/>
                    <a:pt x="354976" y="311023"/>
                    <a:pt x="354976" y="279908"/>
                  </a:cubicBezTo>
                  <a:lnTo>
                    <a:pt x="354976" y="69088"/>
                  </a:lnTo>
                  <a:cubicBezTo>
                    <a:pt x="354976" y="37973"/>
                    <a:pt x="328299" y="12700"/>
                    <a:pt x="295455" y="12700"/>
                  </a:cubicBezTo>
                  <a:lnTo>
                    <a:pt x="72925" y="12700"/>
                  </a:lnTo>
                  <a:lnTo>
                    <a:pt x="72925" y="6350"/>
                  </a:lnTo>
                  <a:lnTo>
                    <a:pt x="72925" y="12700"/>
                  </a:lnTo>
                  <a:cubicBezTo>
                    <a:pt x="40082" y="12700"/>
                    <a:pt x="13405" y="37973"/>
                    <a:pt x="13405" y="69088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811912" y="3425514"/>
            <a:ext cx="19102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03533" y="3363751"/>
            <a:ext cx="2028944" cy="395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5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Horizontal Flip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03533" y="3557091"/>
            <a:ext cx="3484245" cy="48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8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p=0.5 (Retina symmetry)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264395" y="4274256"/>
            <a:ext cx="477558" cy="12812"/>
            <a:chOff x="0" y="0"/>
            <a:chExt cx="473372" cy="127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3345" cy="12700"/>
            </a:xfrm>
            <a:custGeom>
              <a:avLst/>
              <a:gdLst/>
              <a:ahLst/>
              <a:cxnLst/>
              <a:rect l="l" t="t" r="r" b="b"/>
              <a:pathLst>
                <a:path w="473345" h="12700">
                  <a:moveTo>
                    <a:pt x="0" y="6350"/>
                  </a:moveTo>
                  <a:cubicBezTo>
                    <a:pt x="0" y="2794"/>
                    <a:pt x="2949" y="0"/>
                    <a:pt x="6703" y="0"/>
                  </a:cubicBezTo>
                  <a:lnTo>
                    <a:pt x="466643" y="0"/>
                  </a:lnTo>
                  <a:cubicBezTo>
                    <a:pt x="470396" y="0"/>
                    <a:pt x="473345" y="2794"/>
                    <a:pt x="473345" y="6350"/>
                  </a:cubicBezTo>
                  <a:cubicBezTo>
                    <a:pt x="473345" y="9906"/>
                    <a:pt x="470396" y="12700"/>
                    <a:pt x="466643" y="12700"/>
                  </a:cubicBezTo>
                  <a:lnTo>
                    <a:pt x="6703" y="12700"/>
                  </a:lnTo>
                  <a:cubicBezTo>
                    <a:pt x="2949" y="12700"/>
                    <a:pt x="0" y="9906"/>
                    <a:pt x="0" y="6350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721680" y="4104698"/>
            <a:ext cx="371693" cy="352133"/>
            <a:chOff x="0" y="0"/>
            <a:chExt cx="368435" cy="349047"/>
          </a:xfrm>
        </p:grpSpPr>
        <p:sp>
          <p:nvSpPr>
            <p:cNvPr id="24" name="Freeform 24"/>
            <p:cNvSpPr/>
            <p:nvPr/>
          </p:nvSpPr>
          <p:spPr>
            <a:xfrm>
              <a:off x="6703" y="6350"/>
              <a:ext cx="354976" cy="336296"/>
            </a:xfrm>
            <a:custGeom>
              <a:avLst/>
              <a:gdLst/>
              <a:ahLst/>
              <a:cxnLst/>
              <a:rect l="l" t="t" r="r" b="b"/>
              <a:pathLst>
                <a:path w="354976" h="336296">
                  <a:moveTo>
                    <a:pt x="0" y="62738"/>
                  </a:moveTo>
                  <a:cubicBezTo>
                    <a:pt x="0" y="28067"/>
                    <a:pt x="29626" y="0"/>
                    <a:pt x="66222" y="0"/>
                  </a:cubicBezTo>
                  <a:lnTo>
                    <a:pt x="288752" y="0"/>
                  </a:lnTo>
                  <a:cubicBezTo>
                    <a:pt x="325349" y="0"/>
                    <a:pt x="354975" y="28067"/>
                    <a:pt x="354975" y="62738"/>
                  </a:cubicBezTo>
                  <a:lnTo>
                    <a:pt x="354975" y="273558"/>
                  </a:lnTo>
                  <a:cubicBezTo>
                    <a:pt x="354975" y="308229"/>
                    <a:pt x="325349" y="336296"/>
                    <a:pt x="288752" y="336296"/>
                  </a:cubicBezTo>
                  <a:lnTo>
                    <a:pt x="66222" y="336296"/>
                  </a:lnTo>
                  <a:cubicBezTo>
                    <a:pt x="29626" y="336296"/>
                    <a:pt x="0" y="308229"/>
                    <a:pt x="0" y="273558"/>
                  </a:cubicBezTo>
                  <a:close/>
                </a:path>
              </a:pathLst>
            </a:custGeom>
            <a:solidFill>
              <a:srgbClr val="E6E6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368381" cy="348996"/>
            </a:xfrm>
            <a:custGeom>
              <a:avLst/>
              <a:gdLst/>
              <a:ahLst/>
              <a:cxnLst/>
              <a:rect l="l" t="t" r="r" b="b"/>
              <a:pathLst>
                <a:path w="368381" h="348996">
                  <a:moveTo>
                    <a:pt x="0" y="69088"/>
                  </a:moveTo>
                  <a:cubicBezTo>
                    <a:pt x="0" y="30988"/>
                    <a:pt x="32709" y="0"/>
                    <a:pt x="72925" y="0"/>
                  </a:cubicBezTo>
                  <a:lnTo>
                    <a:pt x="295455" y="0"/>
                  </a:lnTo>
                  <a:lnTo>
                    <a:pt x="295455" y="6350"/>
                  </a:lnTo>
                  <a:lnTo>
                    <a:pt x="295455" y="0"/>
                  </a:lnTo>
                  <a:cubicBezTo>
                    <a:pt x="335806" y="0"/>
                    <a:pt x="368381" y="30988"/>
                    <a:pt x="368381" y="69088"/>
                  </a:cubicBezTo>
                  <a:lnTo>
                    <a:pt x="361678" y="69088"/>
                  </a:lnTo>
                  <a:lnTo>
                    <a:pt x="368381" y="69088"/>
                  </a:lnTo>
                  <a:lnTo>
                    <a:pt x="368381" y="279908"/>
                  </a:lnTo>
                  <a:lnTo>
                    <a:pt x="361678" y="279908"/>
                  </a:lnTo>
                  <a:lnTo>
                    <a:pt x="368381" y="279908"/>
                  </a:lnTo>
                  <a:cubicBezTo>
                    <a:pt x="368381" y="318135"/>
                    <a:pt x="335672" y="348996"/>
                    <a:pt x="295455" y="348996"/>
                  </a:cubicBezTo>
                  <a:lnTo>
                    <a:pt x="295455" y="342646"/>
                  </a:lnTo>
                  <a:lnTo>
                    <a:pt x="295455" y="348996"/>
                  </a:lnTo>
                  <a:lnTo>
                    <a:pt x="72925" y="348996"/>
                  </a:lnTo>
                  <a:lnTo>
                    <a:pt x="72925" y="342646"/>
                  </a:lnTo>
                  <a:lnTo>
                    <a:pt x="72925" y="348996"/>
                  </a:lnTo>
                  <a:cubicBezTo>
                    <a:pt x="32709" y="348996"/>
                    <a:pt x="0" y="318135"/>
                    <a:pt x="0" y="279908"/>
                  </a:cubicBezTo>
                  <a:lnTo>
                    <a:pt x="0" y="69088"/>
                  </a:lnTo>
                  <a:lnTo>
                    <a:pt x="6703" y="69088"/>
                  </a:lnTo>
                  <a:lnTo>
                    <a:pt x="0" y="69088"/>
                  </a:lnTo>
                  <a:moveTo>
                    <a:pt x="13405" y="69088"/>
                  </a:moveTo>
                  <a:lnTo>
                    <a:pt x="13405" y="279908"/>
                  </a:lnTo>
                  <a:lnTo>
                    <a:pt x="6703" y="279908"/>
                  </a:lnTo>
                  <a:lnTo>
                    <a:pt x="13405" y="279908"/>
                  </a:lnTo>
                  <a:cubicBezTo>
                    <a:pt x="13405" y="311023"/>
                    <a:pt x="40082" y="336296"/>
                    <a:pt x="72925" y="336296"/>
                  </a:cubicBezTo>
                  <a:lnTo>
                    <a:pt x="295455" y="336296"/>
                  </a:lnTo>
                  <a:cubicBezTo>
                    <a:pt x="328299" y="336296"/>
                    <a:pt x="354976" y="311023"/>
                    <a:pt x="354976" y="279908"/>
                  </a:cubicBezTo>
                  <a:lnTo>
                    <a:pt x="354976" y="69088"/>
                  </a:lnTo>
                  <a:cubicBezTo>
                    <a:pt x="354976" y="37973"/>
                    <a:pt x="328299" y="12700"/>
                    <a:pt x="295455" y="12700"/>
                  </a:cubicBezTo>
                  <a:lnTo>
                    <a:pt x="72925" y="12700"/>
                  </a:lnTo>
                  <a:lnTo>
                    <a:pt x="72925" y="6350"/>
                  </a:lnTo>
                  <a:lnTo>
                    <a:pt x="72925" y="12700"/>
                  </a:lnTo>
                  <a:cubicBezTo>
                    <a:pt x="40082" y="12700"/>
                    <a:pt x="13405" y="37973"/>
                    <a:pt x="13405" y="69088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811912" y="4205655"/>
            <a:ext cx="19102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453204" y="4143905"/>
            <a:ext cx="1658303" cy="395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35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Vertical Flip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920639" y="4337245"/>
            <a:ext cx="4190881" cy="48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28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p=0.5 (Orientation invariance)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073087" y="5054410"/>
            <a:ext cx="477558" cy="12812"/>
            <a:chOff x="0" y="0"/>
            <a:chExt cx="473372" cy="127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3345" cy="12700"/>
            </a:xfrm>
            <a:custGeom>
              <a:avLst/>
              <a:gdLst/>
              <a:ahLst/>
              <a:cxnLst/>
              <a:rect l="l" t="t" r="r" b="b"/>
              <a:pathLst>
                <a:path w="473345" h="12700">
                  <a:moveTo>
                    <a:pt x="0" y="6350"/>
                  </a:moveTo>
                  <a:cubicBezTo>
                    <a:pt x="0" y="2794"/>
                    <a:pt x="2949" y="0"/>
                    <a:pt x="6703" y="0"/>
                  </a:cubicBezTo>
                  <a:lnTo>
                    <a:pt x="466643" y="0"/>
                  </a:lnTo>
                  <a:cubicBezTo>
                    <a:pt x="470396" y="0"/>
                    <a:pt x="473345" y="2794"/>
                    <a:pt x="473345" y="6350"/>
                  </a:cubicBezTo>
                  <a:cubicBezTo>
                    <a:pt x="473345" y="9906"/>
                    <a:pt x="470396" y="12700"/>
                    <a:pt x="466643" y="12700"/>
                  </a:cubicBezTo>
                  <a:lnTo>
                    <a:pt x="6703" y="12700"/>
                  </a:lnTo>
                  <a:cubicBezTo>
                    <a:pt x="2949" y="12700"/>
                    <a:pt x="0" y="9906"/>
                    <a:pt x="0" y="6350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721680" y="4884852"/>
            <a:ext cx="371693" cy="352133"/>
            <a:chOff x="0" y="0"/>
            <a:chExt cx="368435" cy="349047"/>
          </a:xfrm>
        </p:grpSpPr>
        <p:sp>
          <p:nvSpPr>
            <p:cNvPr id="32" name="Freeform 32"/>
            <p:cNvSpPr/>
            <p:nvPr/>
          </p:nvSpPr>
          <p:spPr>
            <a:xfrm>
              <a:off x="6703" y="6350"/>
              <a:ext cx="354976" cy="336296"/>
            </a:xfrm>
            <a:custGeom>
              <a:avLst/>
              <a:gdLst/>
              <a:ahLst/>
              <a:cxnLst/>
              <a:rect l="l" t="t" r="r" b="b"/>
              <a:pathLst>
                <a:path w="354976" h="336296">
                  <a:moveTo>
                    <a:pt x="0" y="62738"/>
                  </a:moveTo>
                  <a:cubicBezTo>
                    <a:pt x="0" y="28067"/>
                    <a:pt x="29626" y="0"/>
                    <a:pt x="66222" y="0"/>
                  </a:cubicBezTo>
                  <a:lnTo>
                    <a:pt x="288752" y="0"/>
                  </a:lnTo>
                  <a:cubicBezTo>
                    <a:pt x="325349" y="0"/>
                    <a:pt x="354975" y="28067"/>
                    <a:pt x="354975" y="62738"/>
                  </a:cubicBezTo>
                  <a:lnTo>
                    <a:pt x="354975" y="273558"/>
                  </a:lnTo>
                  <a:cubicBezTo>
                    <a:pt x="354975" y="308229"/>
                    <a:pt x="325349" y="336296"/>
                    <a:pt x="288752" y="336296"/>
                  </a:cubicBezTo>
                  <a:lnTo>
                    <a:pt x="66222" y="336296"/>
                  </a:lnTo>
                  <a:cubicBezTo>
                    <a:pt x="29626" y="336296"/>
                    <a:pt x="0" y="308229"/>
                    <a:pt x="0" y="273558"/>
                  </a:cubicBezTo>
                  <a:close/>
                </a:path>
              </a:pathLst>
            </a:custGeom>
            <a:solidFill>
              <a:srgbClr val="E6E6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0"/>
              <a:ext cx="368381" cy="348996"/>
            </a:xfrm>
            <a:custGeom>
              <a:avLst/>
              <a:gdLst/>
              <a:ahLst/>
              <a:cxnLst/>
              <a:rect l="l" t="t" r="r" b="b"/>
              <a:pathLst>
                <a:path w="368381" h="348996">
                  <a:moveTo>
                    <a:pt x="0" y="69088"/>
                  </a:moveTo>
                  <a:cubicBezTo>
                    <a:pt x="0" y="30988"/>
                    <a:pt x="32709" y="0"/>
                    <a:pt x="72925" y="0"/>
                  </a:cubicBezTo>
                  <a:lnTo>
                    <a:pt x="295455" y="0"/>
                  </a:lnTo>
                  <a:lnTo>
                    <a:pt x="295455" y="6350"/>
                  </a:lnTo>
                  <a:lnTo>
                    <a:pt x="295455" y="0"/>
                  </a:lnTo>
                  <a:cubicBezTo>
                    <a:pt x="335806" y="0"/>
                    <a:pt x="368381" y="30988"/>
                    <a:pt x="368381" y="69088"/>
                  </a:cubicBezTo>
                  <a:lnTo>
                    <a:pt x="361678" y="69088"/>
                  </a:lnTo>
                  <a:lnTo>
                    <a:pt x="368381" y="69088"/>
                  </a:lnTo>
                  <a:lnTo>
                    <a:pt x="368381" y="279908"/>
                  </a:lnTo>
                  <a:lnTo>
                    <a:pt x="361678" y="279908"/>
                  </a:lnTo>
                  <a:lnTo>
                    <a:pt x="368381" y="279908"/>
                  </a:lnTo>
                  <a:cubicBezTo>
                    <a:pt x="368381" y="318135"/>
                    <a:pt x="335672" y="348996"/>
                    <a:pt x="295455" y="348996"/>
                  </a:cubicBezTo>
                  <a:lnTo>
                    <a:pt x="295455" y="342646"/>
                  </a:lnTo>
                  <a:lnTo>
                    <a:pt x="295455" y="348996"/>
                  </a:lnTo>
                  <a:lnTo>
                    <a:pt x="72925" y="348996"/>
                  </a:lnTo>
                  <a:lnTo>
                    <a:pt x="72925" y="342646"/>
                  </a:lnTo>
                  <a:lnTo>
                    <a:pt x="72925" y="348996"/>
                  </a:lnTo>
                  <a:cubicBezTo>
                    <a:pt x="32709" y="348996"/>
                    <a:pt x="0" y="318135"/>
                    <a:pt x="0" y="279908"/>
                  </a:cubicBezTo>
                  <a:lnTo>
                    <a:pt x="0" y="69088"/>
                  </a:lnTo>
                  <a:lnTo>
                    <a:pt x="6703" y="69088"/>
                  </a:lnTo>
                  <a:lnTo>
                    <a:pt x="0" y="69088"/>
                  </a:lnTo>
                  <a:moveTo>
                    <a:pt x="13405" y="69088"/>
                  </a:moveTo>
                  <a:lnTo>
                    <a:pt x="13405" y="279908"/>
                  </a:lnTo>
                  <a:lnTo>
                    <a:pt x="6703" y="279908"/>
                  </a:lnTo>
                  <a:lnTo>
                    <a:pt x="13405" y="279908"/>
                  </a:lnTo>
                  <a:cubicBezTo>
                    <a:pt x="13405" y="311023"/>
                    <a:pt x="40082" y="336296"/>
                    <a:pt x="72925" y="336296"/>
                  </a:cubicBezTo>
                  <a:lnTo>
                    <a:pt x="295455" y="336296"/>
                  </a:lnTo>
                  <a:cubicBezTo>
                    <a:pt x="328299" y="336296"/>
                    <a:pt x="354976" y="311023"/>
                    <a:pt x="354976" y="279908"/>
                  </a:cubicBezTo>
                  <a:lnTo>
                    <a:pt x="354976" y="69088"/>
                  </a:lnTo>
                  <a:cubicBezTo>
                    <a:pt x="354976" y="37973"/>
                    <a:pt x="328299" y="12700"/>
                    <a:pt x="295455" y="12700"/>
                  </a:cubicBezTo>
                  <a:lnTo>
                    <a:pt x="72925" y="12700"/>
                  </a:lnTo>
                  <a:lnTo>
                    <a:pt x="72925" y="6350"/>
                  </a:lnTo>
                  <a:lnTo>
                    <a:pt x="72925" y="12700"/>
                  </a:lnTo>
                  <a:cubicBezTo>
                    <a:pt x="40082" y="12700"/>
                    <a:pt x="13405" y="37973"/>
                    <a:pt x="13405" y="69088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811912" y="4985809"/>
            <a:ext cx="19102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703533" y="4924046"/>
            <a:ext cx="1182410" cy="395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5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Rotation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703533" y="5117399"/>
            <a:ext cx="4236006" cy="48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8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±20° (Camera angle variation)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8264395" y="5834564"/>
            <a:ext cx="477558" cy="12812"/>
            <a:chOff x="0" y="0"/>
            <a:chExt cx="473372" cy="127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73345" cy="12700"/>
            </a:xfrm>
            <a:custGeom>
              <a:avLst/>
              <a:gdLst/>
              <a:ahLst/>
              <a:cxnLst/>
              <a:rect l="l" t="t" r="r" b="b"/>
              <a:pathLst>
                <a:path w="473345" h="12700">
                  <a:moveTo>
                    <a:pt x="0" y="6350"/>
                  </a:moveTo>
                  <a:cubicBezTo>
                    <a:pt x="0" y="2794"/>
                    <a:pt x="2949" y="0"/>
                    <a:pt x="6703" y="0"/>
                  </a:cubicBezTo>
                  <a:lnTo>
                    <a:pt x="466643" y="0"/>
                  </a:lnTo>
                  <a:cubicBezTo>
                    <a:pt x="470396" y="0"/>
                    <a:pt x="473345" y="2794"/>
                    <a:pt x="473345" y="6350"/>
                  </a:cubicBezTo>
                  <a:cubicBezTo>
                    <a:pt x="473345" y="9906"/>
                    <a:pt x="470396" y="12700"/>
                    <a:pt x="466643" y="12700"/>
                  </a:cubicBezTo>
                  <a:lnTo>
                    <a:pt x="6703" y="12700"/>
                  </a:lnTo>
                  <a:cubicBezTo>
                    <a:pt x="2949" y="12700"/>
                    <a:pt x="0" y="9906"/>
                    <a:pt x="0" y="6350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721680" y="5664993"/>
            <a:ext cx="371693" cy="352133"/>
            <a:chOff x="0" y="0"/>
            <a:chExt cx="368435" cy="349047"/>
          </a:xfrm>
        </p:grpSpPr>
        <p:sp>
          <p:nvSpPr>
            <p:cNvPr id="40" name="Freeform 40"/>
            <p:cNvSpPr/>
            <p:nvPr/>
          </p:nvSpPr>
          <p:spPr>
            <a:xfrm>
              <a:off x="6703" y="6350"/>
              <a:ext cx="354976" cy="336296"/>
            </a:xfrm>
            <a:custGeom>
              <a:avLst/>
              <a:gdLst/>
              <a:ahLst/>
              <a:cxnLst/>
              <a:rect l="l" t="t" r="r" b="b"/>
              <a:pathLst>
                <a:path w="354976" h="336296">
                  <a:moveTo>
                    <a:pt x="0" y="62738"/>
                  </a:moveTo>
                  <a:cubicBezTo>
                    <a:pt x="0" y="28067"/>
                    <a:pt x="29626" y="0"/>
                    <a:pt x="66222" y="0"/>
                  </a:cubicBezTo>
                  <a:lnTo>
                    <a:pt x="288752" y="0"/>
                  </a:lnTo>
                  <a:cubicBezTo>
                    <a:pt x="325349" y="0"/>
                    <a:pt x="354975" y="28067"/>
                    <a:pt x="354975" y="62738"/>
                  </a:cubicBezTo>
                  <a:lnTo>
                    <a:pt x="354975" y="273558"/>
                  </a:lnTo>
                  <a:cubicBezTo>
                    <a:pt x="354975" y="308229"/>
                    <a:pt x="325349" y="336296"/>
                    <a:pt x="288752" y="336296"/>
                  </a:cubicBezTo>
                  <a:lnTo>
                    <a:pt x="66222" y="336296"/>
                  </a:lnTo>
                  <a:cubicBezTo>
                    <a:pt x="29626" y="336296"/>
                    <a:pt x="0" y="308229"/>
                    <a:pt x="0" y="273558"/>
                  </a:cubicBezTo>
                  <a:close/>
                </a:path>
              </a:pathLst>
            </a:custGeom>
            <a:solidFill>
              <a:srgbClr val="E6E6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0" y="0"/>
              <a:ext cx="368381" cy="348996"/>
            </a:xfrm>
            <a:custGeom>
              <a:avLst/>
              <a:gdLst/>
              <a:ahLst/>
              <a:cxnLst/>
              <a:rect l="l" t="t" r="r" b="b"/>
              <a:pathLst>
                <a:path w="368381" h="348996">
                  <a:moveTo>
                    <a:pt x="0" y="69088"/>
                  </a:moveTo>
                  <a:cubicBezTo>
                    <a:pt x="0" y="30988"/>
                    <a:pt x="32709" y="0"/>
                    <a:pt x="72925" y="0"/>
                  </a:cubicBezTo>
                  <a:lnTo>
                    <a:pt x="295455" y="0"/>
                  </a:lnTo>
                  <a:lnTo>
                    <a:pt x="295455" y="6350"/>
                  </a:lnTo>
                  <a:lnTo>
                    <a:pt x="295455" y="0"/>
                  </a:lnTo>
                  <a:cubicBezTo>
                    <a:pt x="335806" y="0"/>
                    <a:pt x="368381" y="30988"/>
                    <a:pt x="368381" y="69088"/>
                  </a:cubicBezTo>
                  <a:lnTo>
                    <a:pt x="361678" y="69088"/>
                  </a:lnTo>
                  <a:lnTo>
                    <a:pt x="368381" y="69088"/>
                  </a:lnTo>
                  <a:lnTo>
                    <a:pt x="368381" y="279908"/>
                  </a:lnTo>
                  <a:lnTo>
                    <a:pt x="361678" y="279908"/>
                  </a:lnTo>
                  <a:lnTo>
                    <a:pt x="368381" y="279908"/>
                  </a:lnTo>
                  <a:cubicBezTo>
                    <a:pt x="368381" y="318135"/>
                    <a:pt x="335672" y="348996"/>
                    <a:pt x="295455" y="348996"/>
                  </a:cubicBezTo>
                  <a:lnTo>
                    <a:pt x="295455" y="342646"/>
                  </a:lnTo>
                  <a:lnTo>
                    <a:pt x="295455" y="348996"/>
                  </a:lnTo>
                  <a:lnTo>
                    <a:pt x="72925" y="348996"/>
                  </a:lnTo>
                  <a:lnTo>
                    <a:pt x="72925" y="342646"/>
                  </a:lnTo>
                  <a:lnTo>
                    <a:pt x="72925" y="348996"/>
                  </a:lnTo>
                  <a:cubicBezTo>
                    <a:pt x="32709" y="348996"/>
                    <a:pt x="0" y="318135"/>
                    <a:pt x="0" y="279908"/>
                  </a:cubicBezTo>
                  <a:lnTo>
                    <a:pt x="0" y="69088"/>
                  </a:lnTo>
                  <a:lnTo>
                    <a:pt x="6703" y="69088"/>
                  </a:lnTo>
                  <a:lnTo>
                    <a:pt x="0" y="69088"/>
                  </a:lnTo>
                  <a:moveTo>
                    <a:pt x="13405" y="69088"/>
                  </a:moveTo>
                  <a:lnTo>
                    <a:pt x="13405" y="279908"/>
                  </a:lnTo>
                  <a:lnTo>
                    <a:pt x="6703" y="279908"/>
                  </a:lnTo>
                  <a:lnTo>
                    <a:pt x="13405" y="279908"/>
                  </a:lnTo>
                  <a:cubicBezTo>
                    <a:pt x="13405" y="311023"/>
                    <a:pt x="40082" y="336296"/>
                    <a:pt x="72925" y="336296"/>
                  </a:cubicBezTo>
                  <a:lnTo>
                    <a:pt x="295455" y="336296"/>
                  </a:lnTo>
                  <a:cubicBezTo>
                    <a:pt x="328299" y="336296"/>
                    <a:pt x="354976" y="311023"/>
                    <a:pt x="354976" y="279908"/>
                  </a:cubicBezTo>
                  <a:lnTo>
                    <a:pt x="354976" y="69088"/>
                  </a:lnTo>
                  <a:cubicBezTo>
                    <a:pt x="354976" y="37973"/>
                    <a:pt x="328299" y="12700"/>
                    <a:pt x="295455" y="12700"/>
                  </a:cubicBezTo>
                  <a:lnTo>
                    <a:pt x="72925" y="12700"/>
                  </a:lnTo>
                  <a:lnTo>
                    <a:pt x="72925" y="6350"/>
                  </a:lnTo>
                  <a:lnTo>
                    <a:pt x="72925" y="12700"/>
                  </a:lnTo>
                  <a:cubicBezTo>
                    <a:pt x="40082" y="12700"/>
                    <a:pt x="13405" y="37973"/>
                    <a:pt x="13405" y="69088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8811912" y="5765950"/>
            <a:ext cx="19102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519276" y="5704200"/>
            <a:ext cx="1592230" cy="395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35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Color Jitter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443323" y="5897540"/>
            <a:ext cx="3668197" cy="48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28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±0.2 (Lighting differences)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9073087" y="6614705"/>
            <a:ext cx="477558" cy="12812"/>
            <a:chOff x="0" y="0"/>
            <a:chExt cx="473372" cy="127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73345" cy="12700"/>
            </a:xfrm>
            <a:custGeom>
              <a:avLst/>
              <a:gdLst/>
              <a:ahLst/>
              <a:cxnLst/>
              <a:rect l="l" t="t" r="r" b="b"/>
              <a:pathLst>
                <a:path w="473345" h="12700">
                  <a:moveTo>
                    <a:pt x="0" y="6350"/>
                  </a:moveTo>
                  <a:cubicBezTo>
                    <a:pt x="0" y="2794"/>
                    <a:pt x="2949" y="0"/>
                    <a:pt x="6703" y="0"/>
                  </a:cubicBezTo>
                  <a:lnTo>
                    <a:pt x="466643" y="0"/>
                  </a:lnTo>
                  <a:cubicBezTo>
                    <a:pt x="470396" y="0"/>
                    <a:pt x="473345" y="2794"/>
                    <a:pt x="473345" y="6350"/>
                  </a:cubicBezTo>
                  <a:cubicBezTo>
                    <a:pt x="473345" y="9906"/>
                    <a:pt x="470396" y="12700"/>
                    <a:pt x="466643" y="12700"/>
                  </a:cubicBezTo>
                  <a:lnTo>
                    <a:pt x="6703" y="12700"/>
                  </a:lnTo>
                  <a:cubicBezTo>
                    <a:pt x="2949" y="12700"/>
                    <a:pt x="0" y="9906"/>
                    <a:pt x="0" y="6350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8721680" y="6445147"/>
            <a:ext cx="371693" cy="352133"/>
            <a:chOff x="0" y="0"/>
            <a:chExt cx="368435" cy="349047"/>
          </a:xfrm>
        </p:grpSpPr>
        <p:sp>
          <p:nvSpPr>
            <p:cNvPr id="48" name="Freeform 48"/>
            <p:cNvSpPr/>
            <p:nvPr/>
          </p:nvSpPr>
          <p:spPr>
            <a:xfrm>
              <a:off x="6703" y="6350"/>
              <a:ext cx="354976" cy="336296"/>
            </a:xfrm>
            <a:custGeom>
              <a:avLst/>
              <a:gdLst/>
              <a:ahLst/>
              <a:cxnLst/>
              <a:rect l="l" t="t" r="r" b="b"/>
              <a:pathLst>
                <a:path w="354976" h="336296">
                  <a:moveTo>
                    <a:pt x="0" y="62738"/>
                  </a:moveTo>
                  <a:cubicBezTo>
                    <a:pt x="0" y="28067"/>
                    <a:pt x="29626" y="0"/>
                    <a:pt x="66222" y="0"/>
                  </a:cubicBezTo>
                  <a:lnTo>
                    <a:pt x="288752" y="0"/>
                  </a:lnTo>
                  <a:cubicBezTo>
                    <a:pt x="325349" y="0"/>
                    <a:pt x="354975" y="28067"/>
                    <a:pt x="354975" y="62738"/>
                  </a:cubicBezTo>
                  <a:lnTo>
                    <a:pt x="354975" y="273558"/>
                  </a:lnTo>
                  <a:cubicBezTo>
                    <a:pt x="354975" y="308229"/>
                    <a:pt x="325349" y="336296"/>
                    <a:pt x="288752" y="336296"/>
                  </a:cubicBezTo>
                  <a:lnTo>
                    <a:pt x="66222" y="336296"/>
                  </a:lnTo>
                  <a:cubicBezTo>
                    <a:pt x="29626" y="336296"/>
                    <a:pt x="0" y="308229"/>
                    <a:pt x="0" y="273558"/>
                  </a:cubicBezTo>
                  <a:close/>
                </a:path>
              </a:pathLst>
            </a:custGeom>
            <a:solidFill>
              <a:srgbClr val="E6E6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0" y="0"/>
              <a:ext cx="368381" cy="348996"/>
            </a:xfrm>
            <a:custGeom>
              <a:avLst/>
              <a:gdLst/>
              <a:ahLst/>
              <a:cxnLst/>
              <a:rect l="l" t="t" r="r" b="b"/>
              <a:pathLst>
                <a:path w="368381" h="348996">
                  <a:moveTo>
                    <a:pt x="0" y="69088"/>
                  </a:moveTo>
                  <a:cubicBezTo>
                    <a:pt x="0" y="30988"/>
                    <a:pt x="32709" y="0"/>
                    <a:pt x="72925" y="0"/>
                  </a:cubicBezTo>
                  <a:lnTo>
                    <a:pt x="295455" y="0"/>
                  </a:lnTo>
                  <a:lnTo>
                    <a:pt x="295455" y="6350"/>
                  </a:lnTo>
                  <a:lnTo>
                    <a:pt x="295455" y="0"/>
                  </a:lnTo>
                  <a:cubicBezTo>
                    <a:pt x="335806" y="0"/>
                    <a:pt x="368381" y="30988"/>
                    <a:pt x="368381" y="69088"/>
                  </a:cubicBezTo>
                  <a:lnTo>
                    <a:pt x="361678" y="69088"/>
                  </a:lnTo>
                  <a:lnTo>
                    <a:pt x="368381" y="69088"/>
                  </a:lnTo>
                  <a:lnTo>
                    <a:pt x="368381" y="279908"/>
                  </a:lnTo>
                  <a:lnTo>
                    <a:pt x="361678" y="279908"/>
                  </a:lnTo>
                  <a:lnTo>
                    <a:pt x="368381" y="279908"/>
                  </a:lnTo>
                  <a:cubicBezTo>
                    <a:pt x="368381" y="318135"/>
                    <a:pt x="335672" y="348996"/>
                    <a:pt x="295455" y="348996"/>
                  </a:cubicBezTo>
                  <a:lnTo>
                    <a:pt x="295455" y="342646"/>
                  </a:lnTo>
                  <a:lnTo>
                    <a:pt x="295455" y="348996"/>
                  </a:lnTo>
                  <a:lnTo>
                    <a:pt x="72925" y="348996"/>
                  </a:lnTo>
                  <a:lnTo>
                    <a:pt x="72925" y="342646"/>
                  </a:lnTo>
                  <a:lnTo>
                    <a:pt x="72925" y="348996"/>
                  </a:lnTo>
                  <a:cubicBezTo>
                    <a:pt x="32709" y="348996"/>
                    <a:pt x="0" y="318135"/>
                    <a:pt x="0" y="279908"/>
                  </a:cubicBezTo>
                  <a:lnTo>
                    <a:pt x="0" y="69088"/>
                  </a:lnTo>
                  <a:lnTo>
                    <a:pt x="6703" y="69088"/>
                  </a:lnTo>
                  <a:lnTo>
                    <a:pt x="0" y="69088"/>
                  </a:lnTo>
                  <a:moveTo>
                    <a:pt x="13405" y="69088"/>
                  </a:moveTo>
                  <a:lnTo>
                    <a:pt x="13405" y="279908"/>
                  </a:lnTo>
                  <a:lnTo>
                    <a:pt x="6703" y="279908"/>
                  </a:lnTo>
                  <a:lnTo>
                    <a:pt x="13405" y="279908"/>
                  </a:lnTo>
                  <a:cubicBezTo>
                    <a:pt x="13405" y="311023"/>
                    <a:pt x="40082" y="336296"/>
                    <a:pt x="72925" y="336296"/>
                  </a:cubicBezTo>
                  <a:lnTo>
                    <a:pt x="295455" y="336296"/>
                  </a:lnTo>
                  <a:cubicBezTo>
                    <a:pt x="328299" y="336296"/>
                    <a:pt x="354976" y="311023"/>
                    <a:pt x="354976" y="279908"/>
                  </a:cubicBezTo>
                  <a:lnTo>
                    <a:pt x="354976" y="69088"/>
                  </a:lnTo>
                  <a:cubicBezTo>
                    <a:pt x="354976" y="37973"/>
                    <a:pt x="328299" y="12700"/>
                    <a:pt x="295455" y="12700"/>
                  </a:cubicBezTo>
                  <a:lnTo>
                    <a:pt x="72925" y="12700"/>
                  </a:lnTo>
                  <a:lnTo>
                    <a:pt x="72925" y="6350"/>
                  </a:lnTo>
                  <a:lnTo>
                    <a:pt x="72925" y="12700"/>
                  </a:lnTo>
                  <a:cubicBezTo>
                    <a:pt x="40082" y="12700"/>
                    <a:pt x="13405" y="37973"/>
                    <a:pt x="13405" y="69088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8811912" y="6546104"/>
            <a:ext cx="19102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6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703533" y="6484354"/>
            <a:ext cx="1592230" cy="395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5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Affine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703533" y="6677694"/>
            <a:ext cx="4022884" cy="48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8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scale 0.8-1.2 (Size variation)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8264395" y="7394859"/>
            <a:ext cx="477558" cy="12812"/>
            <a:chOff x="0" y="0"/>
            <a:chExt cx="473372" cy="127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473345" cy="12700"/>
            </a:xfrm>
            <a:custGeom>
              <a:avLst/>
              <a:gdLst/>
              <a:ahLst/>
              <a:cxnLst/>
              <a:rect l="l" t="t" r="r" b="b"/>
              <a:pathLst>
                <a:path w="473345" h="12700">
                  <a:moveTo>
                    <a:pt x="0" y="6350"/>
                  </a:moveTo>
                  <a:cubicBezTo>
                    <a:pt x="0" y="2794"/>
                    <a:pt x="2949" y="0"/>
                    <a:pt x="6703" y="0"/>
                  </a:cubicBezTo>
                  <a:lnTo>
                    <a:pt x="466643" y="0"/>
                  </a:lnTo>
                  <a:cubicBezTo>
                    <a:pt x="470396" y="0"/>
                    <a:pt x="473345" y="2794"/>
                    <a:pt x="473345" y="6350"/>
                  </a:cubicBezTo>
                  <a:cubicBezTo>
                    <a:pt x="473345" y="9906"/>
                    <a:pt x="470396" y="12700"/>
                    <a:pt x="466643" y="12700"/>
                  </a:cubicBezTo>
                  <a:lnTo>
                    <a:pt x="6703" y="12700"/>
                  </a:lnTo>
                  <a:cubicBezTo>
                    <a:pt x="2949" y="12700"/>
                    <a:pt x="0" y="9906"/>
                    <a:pt x="0" y="6350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8721680" y="7225301"/>
            <a:ext cx="371693" cy="352133"/>
            <a:chOff x="0" y="0"/>
            <a:chExt cx="368435" cy="349047"/>
          </a:xfrm>
        </p:grpSpPr>
        <p:sp>
          <p:nvSpPr>
            <p:cNvPr id="56" name="Freeform 56"/>
            <p:cNvSpPr/>
            <p:nvPr/>
          </p:nvSpPr>
          <p:spPr>
            <a:xfrm>
              <a:off x="6703" y="6350"/>
              <a:ext cx="354976" cy="336296"/>
            </a:xfrm>
            <a:custGeom>
              <a:avLst/>
              <a:gdLst/>
              <a:ahLst/>
              <a:cxnLst/>
              <a:rect l="l" t="t" r="r" b="b"/>
              <a:pathLst>
                <a:path w="354976" h="336296">
                  <a:moveTo>
                    <a:pt x="0" y="62738"/>
                  </a:moveTo>
                  <a:cubicBezTo>
                    <a:pt x="0" y="28067"/>
                    <a:pt x="29626" y="0"/>
                    <a:pt x="66222" y="0"/>
                  </a:cubicBezTo>
                  <a:lnTo>
                    <a:pt x="288752" y="0"/>
                  </a:lnTo>
                  <a:cubicBezTo>
                    <a:pt x="325349" y="0"/>
                    <a:pt x="354975" y="28067"/>
                    <a:pt x="354975" y="62738"/>
                  </a:cubicBezTo>
                  <a:lnTo>
                    <a:pt x="354975" y="273558"/>
                  </a:lnTo>
                  <a:cubicBezTo>
                    <a:pt x="354975" y="308229"/>
                    <a:pt x="325349" y="336296"/>
                    <a:pt x="288752" y="336296"/>
                  </a:cubicBezTo>
                  <a:lnTo>
                    <a:pt x="66222" y="336296"/>
                  </a:lnTo>
                  <a:cubicBezTo>
                    <a:pt x="29626" y="336296"/>
                    <a:pt x="0" y="308229"/>
                    <a:pt x="0" y="273558"/>
                  </a:cubicBezTo>
                  <a:close/>
                </a:path>
              </a:pathLst>
            </a:custGeom>
            <a:solidFill>
              <a:srgbClr val="E6E6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0" y="0"/>
              <a:ext cx="368381" cy="348996"/>
            </a:xfrm>
            <a:custGeom>
              <a:avLst/>
              <a:gdLst/>
              <a:ahLst/>
              <a:cxnLst/>
              <a:rect l="l" t="t" r="r" b="b"/>
              <a:pathLst>
                <a:path w="368381" h="348996">
                  <a:moveTo>
                    <a:pt x="0" y="69088"/>
                  </a:moveTo>
                  <a:cubicBezTo>
                    <a:pt x="0" y="30988"/>
                    <a:pt x="32709" y="0"/>
                    <a:pt x="72925" y="0"/>
                  </a:cubicBezTo>
                  <a:lnTo>
                    <a:pt x="295455" y="0"/>
                  </a:lnTo>
                  <a:lnTo>
                    <a:pt x="295455" y="6350"/>
                  </a:lnTo>
                  <a:lnTo>
                    <a:pt x="295455" y="0"/>
                  </a:lnTo>
                  <a:cubicBezTo>
                    <a:pt x="335806" y="0"/>
                    <a:pt x="368381" y="30988"/>
                    <a:pt x="368381" y="69088"/>
                  </a:cubicBezTo>
                  <a:lnTo>
                    <a:pt x="361678" y="69088"/>
                  </a:lnTo>
                  <a:lnTo>
                    <a:pt x="368381" y="69088"/>
                  </a:lnTo>
                  <a:lnTo>
                    <a:pt x="368381" y="279908"/>
                  </a:lnTo>
                  <a:lnTo>
                    <a:pt x="361678" y="279908"/>
                  </a:lnTo>
                  <a:lnTo>
                    <a:pt x="368381" y="279908"/>
                  </a:lnTo>
                  <a:cubicBezTo>
                    <a:pt x="368381" y="318135"/>
                    <a:pt x="335672" y="348996"/>
                    <a:pt x="295455" y="348996"/>
                  </a:cubicBezTo>
                  <a:lnTo>
                    <a:pt x="295455" y="342646"/>
                  </a:lnTo>
                  <a:lnTo>
                    <a:pt x="295455" y="348996"/>
                  </a:lnTo>
                  <a:lnTo>
                    <a:pt x="72925" y="348996"/>
                  </a:lnTo>
                  <a:lnTo>
                    <a:pt x="72925" y="342646"/>
                  </a:lnTo>
                  <a:lnTo>
                    <a:pt x="72925" y="348996"/>
                  </a:lnTo>
                  <a:cubicBezTo>
                    <a:pt x="32709" y="348996"/>
                    <a:pt x="0" y="318135"/>
                    <a:pt x="0" y="279908"/>
                  </a:cubicBezTo>
                  <a:lnTo>
                    <a:pt x="0" y="69088"/>
                  </a:lnTo>
                  <a:lnTo>
                    <a:pt x="6703" y="69088"/>
                  </a:lnTo>
                  <a:lnTo>
                    <a:pt x="0" y="69088"/>
                  </a:lnTo>
                  <a:moveTo>
                    <a:pt x="13405" y="69088"/>
                  </a:moveTo>
                  <a:lnTo>
                    <a:pt x="13405" y="279908"/>
                  </a:lnTo>
                  <a:lnTo>
                    <a:pt x="6703" y="279908"/>
                  </a:lnTo>
                  <a:lnTo>
                    <a:pt x="13405" y="279908"/>
                  </a:lnTo>
                  <a:cubicBezTo>
                    <a:pt x="13405" y="311023"/>
                    <a:pt x="40082" y="336296"/>
                    <a:pt x="72925" y="336296"/>
                  </a:cubicBezTo>
                  <a:lnTo>
                    <a:pt x="295455" y="336296"/>
                  </a:lnTo>
                  <a:cubicBezTo>
                    <a:pt x="328299" y="336296"/>
                    <a:pt x="354976" y="311023"/>
                    <a:pt x="354976" y="279908"/>
                  </a:cubicBezTo>
                  <a:lnTo>
                    <a:pt x="354976" y="69088"/>
                  </a:lnTo>
                  <a:cubicBezTo>
                    <a:pt x="354976" y="37973"/>
                    <a:pt x="328299" y="12700"/>
                    <a:pt x="295455" y="12700"/>
                  </a:cubicBezTo>
                  <a:lnTo>
                    <a:pt x="72925" y="12700"/>
                  </a:lnTo>
                  <a:lnTo>
                    <a:pt x="72925" y="6350"/>
                  </a:lnTo>
                  <a:lnTo>
                    <a:pt x="72925" y="12700"/>
                  </a:lnTo>
                  <a:cubicBezTo>
                    <a:pt x="40082" y="12700"/>
                    <a:pt x="13405" y="37973"/>
                    <a:pt x="13405" y="69088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8811912" y="7326258"/>
            <a:ext cx="19102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7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4935990" y="7264495"/>
            <a:ext cx="3175516" cy="395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35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ToTensor &amp; Normalize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0532" y="4699794"/>
            <a:ext cx="9766935" cy="830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7"/>
              </a:lnSpc>
            </a:pPr>
            <a:r>
              <a:rPr lang="en-US" sz="5125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Optimization Techniques Analysis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521225" y="1248488"/>
            <a:ext cx="7564204" cy="69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62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Class Imbalance Handling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521225" y="2878296"/>
            <a:ext cx="9559186" cy="3137995"/>
            <a:chOff x="0" y="0"/>
            <a:chExt cx="12598288" cy="41356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98313" cy="4135628"/>
            </a:xfrm>
            <a:custGeom>
              <a:avLst/>
              <a:gdLst/>
              <a:ahLst/>
              <a:cxnLst/>
              <a:rect l="l" t="t" r="r" b="b"/>
              <a:pathLst>
                <a:path w="12598313" h="4135628">
                  <a:moveTo>
                    <a:pt x="0" y="243840"/>
                  </a:moveTo>
                  <a:cubicBezTo>
                    <a:pt x="0" y="109220"/>
                    <a:pt x="114477" y="0"/>
                    <a:pt x="255576" y="0"/>
                  </a:cubicBezTo>
                  <a:lnTo>
                    <a:pt x="12342738" y="0"/>
                  </a:lnTo>
                  <a:cubicBezTo>
                    <a:pt x="12483837" y="0"/>
                    <a:pt x="12598313" y="109220"/>
                    <a:pt x="12598313" y="243840"/>
                  </a:cubicBezTo>
                  <a:lnTo>
                    <a:pt x="12598313" y="3891788"/>
                  </a:lnTo>
                  <a:cubicBezTo>
                    <a:pt x="12598313" y="4026408"/>
                    <a:pt x="12483837" y="4135628"/>
                    <a:pt x="12342738" y="4135628"/>
                  </a:cubicBezTo>
                  <a:lnTo>
                    <a:pt x="255576" y="4135628"/>
                  </a:lnTo>
                  <a:cubicBezTo>
                    <a:pt x="114477" y="4135628"/>
                    <a:pt x="0" y="4026408"/>
                    <a:pt x="0" y="3891788"/>
                  </a:cubicBezTo>
                  <a:close/>
                </a:path>
              </a:pathLst>
            </a:custGeom>
            <a:solidFill>
              <a:srgbClr val="F7F7F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521225" y="2839751"/>
            <a:ext cx="9559186" cy="154182"/>
            <a:chOff x="0" y="0"/>
            <a:chExt cx="12598288" cy="203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8313" cy="203200"/>
            </a:xfrm>
            <a:custGeom>
              <a:avLst/>
              <a:gdLst/>
              <a:ahLst/>
              <a:cxnLst/>
              <a:rect l="l" t="t" r="r" b="b"/>
              <a:pathLst>
                <a:path w="12598313" h="203200">
                  <a:moveTo>
                    <a:pt x="0" y="101600"/>
                  </a:moveTo>
                  <a:cubicBezTo>
                    <a:pt x="0" y="45466"/>
                    <a:pt x="47654" y="0"/>
                    <a:pt x="106490" y="0"/>
                  </a:cubicBezTo>
                  <a:lnTo>
                    <a:pt x="12491824" y="0"/>
                  </a:lnTo>
                  <a:cubicBezTo>
                    <a:pt x="12550660" y="0"/>
                    <a:pt x="12598313" y="45466"/>
                    <a:pt x="12598313" y="101600"/>
                  </a:cubicBezTo>
                  <a:cubicBezTo>
                    <a:pt x="12598313" y="157734"/>
                    <a:pt x="12550660" y="203200"/>
                    <a:pt x="12491824" y="203200"/>
                  </a:cubicBezTo>
                  <a:lnTo>
                    <a:pt x="106490" y="203200"/>
                  </a:lnTo>
                  <a:cubicBezTo>
                    <a:pt x="47654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61773" y="2459423"/>
            <a:ext cx="878089" cy="837766"/>
            <a:chOff x="0" y="0"/>
            <a:chExt cx="1157255" cy="11041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7280" cy="1104138"/>
            </a:xfrm>
            <a:custGeom>
              <a:avLst/>
              <a:gdLst/>
              <a:ahLst/>
              <a:cxnLst/>
              <a:rect l="l" t="t" r="r" b="b"/>
              <a:pathLst>
                <a:path w="1157280" h="1104138">
                  <a:moveTo>
                    <a:pt x="0" y="552069"/>
                  </a:moveTo>
                  <a:cubicBezTo>
                    <a:pt x="0" y="247142"/>
                    <a:pt x="259037" y="0"/>
                    <a:pt x="578641" y="0"/>
                  </a:cubicBezTo>
                  <a:cubicBezTo>
                    <a:pt x="898244" y="0"/>
                    <a:pt x="1157280" y="247142"/>
                    <a:pt x="1157280" y="552069"/>
                  </a:cubicBezTo>
                  <a:cubicBezTo>
                    <a:pt x="1157280" y="856996"/>
                    <a:pt x="898244" y="1104138"/>
                    <a:pt x="578641" y="1104138"/>
                  </a:cubicBezTo>
                  <a:cubicBezTo>
                    <a:pt x="259037" y="1104138"/>
                    <a:pt x="0" y="856996"/>
                    <a:pt x="0" y="552069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25166" y="2554560"/>
            <a:ext cx="351143" cy="50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59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4217" y="3547760"/>
            <a:ext cx="4369237" cy="389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5"/>
              </a:lnSpc>
            </a:pPr>
            <a:r>
              <a:rPr lang="en-US" sz="2400" b="1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Weighted Cross-Entropy Loss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54217" y="3988011"/>
            <a:ext cx="8893201" cy="46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2"/>
              </a:lnSpc>
            </a:pPr>
            <a:r>
              <a:rPr lang="en-US" sz="2400" b="1" dirty="0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Minority class errors are penalized more.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54217" y="4602330"/>
            <a:ext cx="8893201" cy="46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50" lvl="1" indent="-180975" algn="l">
              <a:lnSpc>
                <a:spcPts val="3882"/>
              </a:lnSpc>
              <a:buFont typeface="Arial"/>
              <a:buChar char="•"/>
            </a:pPr>
            <a:r>
              <a:rPr lang="en-US" sz="240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Normal (N): 0.38 (down-weighted)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54217" y="5146929"/>
            <a:ext cx="8893201" cy="46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50" lvl="1" indent="-180975" algn="l">
              <a:lnSpc>
                <a:spcPts val="3882"/>
              </a:lnSpc>
              <a:buFont typeface="Arial"/>
              <a:buChar char="•"/>
            </a:pPr>
            <a:r>
              <a:rPr lang="en-US" sz="240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Hypertensive (H): 2.87 (up-weighted)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521225" y="6714320"/>
            <a:ext cx="9559186" cy="2593386"/>
            <a:chOff x="0" y="0"/>
            <a:chExt cx="12598288" cy="34178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98313" cy="3417951"/>
            </a:xfrm>
            <a:custGeom>
              <a:avLst/>
              <a:gdLst/>
              <a:ahLst/>
              <a:cxnLst/>
              <a:rect l="l" t="t" r="r" b="b"/>
              <a:pathLst>
                <a:path w="12598313" h="3417951">
                  <a:moveTo>
                    <a:pt x="0" y="243840"/>
                  </a:moveTo>
                  <a:cubicBezTo>
                    <a:pt x="0" y="109220"/>
                    <a:pt x="114477" y="0"/>
                    <a:pt x="255576" y="0"/>
                  </a:cubicBezTo>
                  <a:lnTo>
                    <a:pt x="12342738" y="0"/>
                  </a:lnTo>
                  <a:cubicBezTo>
                    <a:pt x="12483837" y="0"/>
                    <a:pt x="12598313" y="109220"/>
                    <a:pt x="12598313" y="243840"/>
                  </a:cubicBezTo>
                  <a:lnTo>
                    <a:pt x="12598313" y="3174111"/>
                  </a:lnTo>
                  <a:cubicBezTo>
                    <a:pt x="12598313" y="3308731"/>
                    <a:pt x="12483837" y="3417951"/>
                    <a:pt x="12342738" y="3417951"/>
                  </a:cubicBezTo>
                  <a:lnTo>
                    <a:pt x="255576" y="3417951"/>
                  </a:lnTo>
                  <a:cubicBezTo>
                    <a:pt x="114477" y="3417951"/>
                    <a:pt x="0" y="3308731"/>
                    <a:pt x="0" y="3174111"/>
                  </a:cubicBezTo>
                  <a:close/>
                </a:path>
              </a:pathLst>
            </a:custGeom>
            <a:solidFill>
              <a:srgbClr val="F7F7F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521225" y="6675775"/>
            <a:ext cx="9559186" cy="154182"/>
            <a:chOff x="0" y="0"/>
            <a:chExt cx="12598288" cy="203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598313" cy="203200"/>
            </a:xfrm>
            <a:custGeom>
              <a:avLst/>
              <a:gdLst/>
              <a:ahLst/>
              <a:cxnLst/>
              <a:rect l="l" t="t" r="r" b="b"/>
              <a:pathLst>
                <a:path w="12598313" h="203200">
                  <a:moveTo>
                    <a:pt x="0" y="101600"/>
                  </a:moveTo>
                  <a:cubicBezTo>
                    <a:pt x="0" y="45466"/>
                    <a:pt x="47654" y="0"/>
                    <a:pt x="106490" y="0"/>
                  </a:cubicBezTo>
                  <a:lnTo>
                    <a:pt x="12491824" y="0"/>
                  </a:lnTo>
                  <a:cubicBezTo>
                    <a:pt x="12550660" y="0"/>
                    <a:pt x="12598313" y="45466"/>
                    <a:pt x="12598313" y="101600"/>
                  </a:cubicBezTo>
                  <a:cubicBezTo>
                    <a:pt x="12598313" y="157734"/>
                    <a:pt x="12550660" y="203200"/>
                    <a:pt x="12491824" y="203200"/>
                  </a:cubicBezTo>
                  <a:lnTo>
                    <a:pt x="106490" y="203200"/>
                  </a:lnTo>
                  <a:cubicBezTo>
                    <a:pt x="47654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861773" y="6295447"/>
            <a:ext cx="878089" cy="837766"/>
            <a:chOff x="0" y="0"/>
            <a:chExt cx="1157255" cy="110411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57280" cy="1104138"/>
            </a:xfrm>
            <a:custGeom>
              <a:avLst/>
              <a:gdLst/>
              <a:ahLst/>
              <a:cxnLst/>
              <a:rect l="l" t="t" r="r" b="b"/>
              <a:pathLst>
                <a:path w="1157280" h="1104138">
                  <a:moveTo>
                    <a:pt x="0" y="552069"/>
                  </a:moveTo>
                  <a:cubicBezTo>
                    <a:pt x="0" y="247142"/>
                    <a:pt x="259037" y="0"/>
                    <a:pt x="578641" y="0"/>
                  </a:cubicBezTo>
                  <a:cubicBezTo>
                    <a:pt x="898244" y="0"/>
                    <a:pt x="1157280" y="247142"/>
                    <a:pt x="1157280" y="552069"/>
                  </a:cubicBezTo>
                  <a:cubicBezTo>
                    <a:pt x="1157280" y="856996"/>
                    <a:pt x="898244" y="1104138"/>
                    <a:pt x="578641" y="1104138"/>
                  </a:cubicBezTo>
                  <a:cubicBezTo>
                    <a:pt x="259037" y="1104138"/>
                    <a:pt x="0" y="856996"/>
                    <a:pt x="0" y="552069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125166" y="6390584"/>
            <a:ext cx="351143" cy="50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59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54217" y="7383784"/>
            <a:ext cx="3506272" cy="389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5"/>
              </a:lnSpc>
            </a:pPr>
            <a:r>
              <a:rPr lang="en-US" sz="2400" b="1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Label Smoothing (ε=0.1)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54217" y="7824035"/>
            <a:ext cx="9366983" cy="445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82"/>
              </a:lnSpc>
            </a:pPr>
            <a:r>
              <a:rPr lang="en-US" sz="2400" dirty="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Prevents overconfident predictions and improves model calibration.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54217" y="8438353"/>
            <a:ext cx="8893201" cy="46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950" lvl="1" indent="-180975" algn="l">
              <a:lnSpc>
                <a:spcPts val="3882"/>
              </a:lnSpc>
              <a:buFont typeface="Arial"/>
              <a:buChar char="•"/>
            </a:pPr>
            <a:r>
              <a:rPr lang="en-US" sz="240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Hard Labels → Soft Labels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029870" y="884482"/>
            <a:ext cx="7310557" cy="54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3374" b="1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Additional Optimization Techniques</a:t>
            </a:r>
          </a:p>
        </p:txBody>
      </p:sp>
      <p:sp>
        <p:nvSpPr>
          <p:cNvPr id="4" name="Freeform 4" descr="preencoded.png"/>
          <p:cNvSpPr/>
          <p:nvPr/>
        </p:nvSpPr>
        <p:spPr>
          <a:xfrm>
            <a:off x="8029870" y="1793081"/>
            <a:ext cx="543963" cy="543963"/>
          </a:xfrm>
          <a:custGeom>
            <a:avLst/>
            <a:gdLst/>
            <a:ahLst/>
            <a:cxnLst/>
            <a:rect l="l" t="t" r="r" b="b"/>
            <a:pathLst>
              <a:path w="543963" h="543963">
                <a:moveTo>
                  <a:pt x="0" y="0"/>
                </a:moveTo>
                <a:lnTo>
                  <a:pt x="543964" y="0"/>
                </a:lnTo>
                <a:lnTo>
                  <a:pt x="543964" y="543963"/>
                </a:lnTo>
                <a:lnTo>
                  <a:pt x="0" y="543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029870" y="2580380"/>
            <a:ext cx="2222183" cy="40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499" b="1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LR Scheduling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29870" y="2906611"/>
            <a:ext cx="9086259" cy="48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1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ReduceLROnPlateau (factor=0.2, patience=2)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8029870" y="3794674"/>
            <a:ext cx="543963" cy="543963"/>
          </a:xfrm>
          <a:custGeom>
            <a:avLst/>
            <a:gdLst/>
            <a:ahLst/>
            <a:cxnLst/>
            <a:rect l="l" t="t" r="r" b="b"/>
            <a:pathLst>
              <a:path w="543963" h="543963">
                <a:moveTo>
                  <a:pt x="0" y="0"/>
                </a:moveTo>
                <a:lnTo>
                  <a:pt x="543964" y="0"/>
                </a:lnTo>
                <a:lnTo>
                  <a:pt x="543964" y="543964"/>
                </a:lnTo>
                <a:lnTo>
                  <a:pt x="0" y="543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8620" b="-86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029870" y="4581973"/>
            <a:ext cx="2240042" cy="40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499" b="1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Early Stopping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29870" y="4898679"/>
            <a:ext cx="9086259" cy="48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1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Patience=5, monitor F1-Score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8029870" y="5796258"/>
            <a:ext cx="543963" cy="543963"/>
          </a:xfrm>
          <a:custGeom>
            <a:avLst/>
            <a:gdLst/>
            <a:ahLst/>
            <a:cxnLst/>
            <a:rect l="l" t="t" r="r" b="b"/>
            <a:pathLst>
              <a:path w="543963" h="543963">
                <a:moveTo>
                  <a:pt x="0" y="0"/>
                </a:moveTo>
                <a:lnTo>
                  <a:pt x="543964" y="0"/>
                </a:lnTo>
                <a:lnTo>
                  <a:pt x="543964" y="543963"/>
                </a:lnTo>
                <a:lnTo>
                  <a:pt x="0" y="5439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447" r="-34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029870" y="6583567"/>
            <a:ext cx="2866730" cy="371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499" b="1" dirty="0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Mixed Precision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29870" y="6909797"/>
            <a:ext cx="9086259" cy="48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1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FP16 training for faster speed and less memory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8029870" y="7797851"/>
            <a:ext cx="543963" cy="543963"/>
          </a:xfrm>
          <a:custGeom>
            <a:avLst/>
            <a:gdLst/>
            <a:ahLst/>
            <a:cxnLst/>
            <a:rect l="l" t="t" r="r" b="b"/>
            <a:pathLst>
              <a:path w="543963" h="543963">
                <a:moveTo>
                  <a:pt x="0" y="0"/>
                </a:moveTo>
                <a:lnTo>
                  <a:pt x="543964" y="0"/>
                </a:lnTo>
                <a:lnTo>
                  <a:pt x="543964" y="543963"/>
                </a:lnTo>
                <a:lnTo>
                  <a:pt x="0" y="5439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861" b="-8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048920" y="8500483"/>
            <a:ext cx="5590880" cy="371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499" b="1" dirty="0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Test-Time Augmentation (TTA)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29870" y="8911380"/>
            <a:ext cx="9086259" cy="48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1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Averaged 3 versions, +0.73% F1 improvement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19154" y="4699794"/>
            <a:ext cx="11216045" cy="765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7"/>
              </a:lnSpc>
            </a:pPr>
            <a:r>
              <a:rPr lang="en-US" sz="5125" b="1" dirty="0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Neural Network Model Architecture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25562"/>
            <a:ext cx="18288000" cy="4572000"/>
          </a:xfrm>
          <a:custGeom>
            <a:avLst/>
            <a:gdLst/>
            <a:ahLst/>
            <a:cxnLst/>
            <a:rect l="l" t="t" r="r" b="b"/>
            <a:pathLst>
              <a:path w="18288000" h="4572000">
                <a:moveTo>
                  <a:pt x="0" y="0"/>
                </a:moveTo>
                <a:lnTo>
                  <a:pt x="18288000" y="0"/>
                </a:lnTo>
                <a:lnTo>
                  <a:pt x="18288000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7449736"/>
            <a:ext cx="9588222" cy="2152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391"/>
              </a:lnSpc>
              <a:buFont typeface="Arial"/>
              <a:buChar char="•"/>
            </a:pPr>
            <a:r>
              <a:rPr lang="en-US" sz="2700" b="1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Backbone</a:t>
            </a:r>
            <a:r>
              <a:rPr lang="en-US" sz="270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: ConvNeXt Base (ImageNet pre-trained)</a:t>
            </a:r>
          </a:p>
          <a:p>
            <a:pPr marL="582930" lvl="1" indent="-291465" algn="l">
              <a:lnSpc>
                <a:spcPts val="3391"/>
              </a:lnSpc>
              <a:buFont typeface="Arial"/>
              <a:buChar char="•"/>
            </a:pPr>
            <a:r>
              <a:rPr lang="en-US" sz="2700" b="1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Custom Head</a:t>
            </a:r>
            <a:r>
              <a:rPr lang="en-US" sz="270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: 1024 → 512 → 256 → 8 classes</a:t>
            </a:r>
          </a:p>
          <a:p>
            <a:pPr marL="582930" lvl="1" indent="-291465" algn="l">
              <a:lnSpc>
                <a:spcPts val="3391"/>
              </a:lnSpc>
              <a:buFont typeface="Arial"/>
              <a:buChar char="•"/>
            </a:pPr>
            <a:r>
              <a:rPr lang="en-US" sz="2700" b="1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Regularization</a:t>
            </a:r>
            <a:r>
              <a:rPr lang="en-US" sz="270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: Dropout (0.4, 0.3) + Label Smoothing (0.1)</a:t>
            </a:r>
          </a:p>
          <a:p>
            <a:pPr marL="582930" lvl="1" indent="-291465" algn="l">
              <a:lnSpc>
                <a:spcPts val="3391"/>
              </a:lnSpc>
              <a:buFont typeface="Arial"/>
              <a:buChar char="•"/>
            </a:pPr>
            <a:r>
              <a:rPr lang="en-US" sz="2700" b="1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Total Params</a:t>
            </a:r>
            <a:r>
              <a:rPr lang="en-US" sz="270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: 88.2M trainable parameters</a:t>
            </a:r>
          </a:p>
          <a:p>
            <a:pPr algn="l">
              <a:lnSpc>
                <a:spcPts val="3391"/>
              </a:lnSpc>
            </a:pPr>
            <a:endParaRPr lang="en-US" sz="2700">
              <a:solidFill>
                <a:srgbClr val="38383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981075"/>
            <a:ext cx="7886700" cy="720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7"/>
              </a:lnSpc>
            </a:pPr>
            <a:r>
              <a:rPr lang="en-US" sz="3600" b="1" dirty="0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Neural Network Model Architecture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97928" y="2014883"/>
            <a:ext cx="6250672" cy="525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07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Training Configuration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064A5D-1C7C-A851-DB15-0D5326FEF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264" y="2563080"/>
            <a:ext cx="8891957" cy="637657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7672" y="1440852"/>
            <a:ext cx="17212656" cy="5664339"/>
          </a:xfrm>
          <a:custGeom>
            <a:avLst/>
            <a:gdLst/>
            <a:ahLst/>
            <a:cxnLst/>
            <a:rect l="l" t="t" r="r" b="b"/>
            <a:pathLst>
              <a:path w="17212656" h="5664339">
                <a:moveTo>
                  <a:pt x="0" y="0"/>
                </a:moveTo>
                <a:lnTo>
                  <a:pt x="17212656" y="0"/>
                </a:lnTo>
                <a:lnTo>
                  <a:pt x="17212656" y="5664339"/>
                </a:lnTo>
                <a:lnTo>
                  <a:pt x="0" y="5664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7292975"/>
            <a:ext cx="6591300" cy="1965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Key Observations:</a:t>
            </a:r>
          </a:p>
          <a:p>
            <a:pPr marL="539749" lvl="1" indent="-269875" algn="l">
              <a:lnSpc>
                <a:spcPts val="3124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Rapid convergence in first 5 epochs</a:t>
            </a:r>
          </a:p>
          <a:p>
            <a:pPr marL="539749" lvl="1" indent="-269875" algn="l">
              <a:lnSpc>
                <a:spcPts val="3124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Best model at epoch 8 (</a:t>
            </a:r>
            <a:r>
              <a:rPr lang="en-US" sz="249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F1</a:t>
            </a:r>
            <a:r>
              <a:rPr lang="en-US" sz="24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=0.7282)</a:t>
            </a:r>
          </a:p>
          <a:p>
            <a:pPr marL="539749" lvl="1" indent="-269875" algn="l">
              <a:lnSpc>
                <a:spcPts val="3124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Early stopping at epoch 13</a:t>
            </a:r>
          </a:p>
          <a:p>
            <a:pPr marL="539749" lvl="1" indent="-269875" algn="l">
              <a:lnSpc>
                <a:spcPts val="3124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LR reduced at epoch 13 (</a:t>
            </a:r>
            <a:r>
              <a:rPr lang="en-US" sz="249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3e</a:t>
            </a:r>
            <a:r>
              <a:rPr lang="en-US" sz="24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-4 → </a:t>
            </a:r>
            <a:r>
              <a:rPr lang="en-US" sz="249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6e</a:t>
            </a:r>
            <a:r>
              <a:rPr lang="en-US" sz="24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-5)</a:t>
            </a:r>
          </a:p>
        </p:txBody>
      </p:sp>
      <p:graphicFrame>
        <p:nvGraphicFramePr>
          <p:cNvPr id="4" name="Object 4"/>
          <p:cNvGraphicFramePr/>
          <p:nvPr/>
        </p:nvGraphicFramePr>
        <p:xfrm>
          <a:off x="11819265" y="10600935"/>
          <a:ext cx="377190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775200" imgH="6032500" progId="Excel.Sheet.12">
                  <p:embed/>
                </p:oleObj>
              </mc:Choice>
              <mc:Fallback>
                <p:oleObj name="Worksheet" r:id="rId4" imgW="4775200" imgH="6032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19265" y="10600935"/>
                        <a:ext cx="3771900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8700" y="718021"/>
            <a:ext cx="5219700" cy="525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07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Training Process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7589" y="1028252"/>
            <a:ext cx="6556029" cy="87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Agenda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07589" y="2446134"/>
            <a:ext cx="327717" cy="46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562" dirty="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07589" y="3079404"/>
            <a:ext cx="7772552" cy="38100"/>
            <a:chOff x="0" y="0"/>
            <a:chExt cx="10363403" cy="50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363454" cy="50800"/>
            </a:xfrm>
            <a:custGeom>
              <a:avLst/>
              <a:gdLst/>
              <a:ahLst/>
              <a:cxnLst/>
              <a:rect l="l" t="t" r="r" b="b"/>
              <a:pathLst>
                <a:path w="10363454" h="50800">
                  <a:moveTo>
                    <a:pt x="0" y="0"/>
                  </a:moveTo>
                  <a:lnTo>
                    <a:pt x="10363454" y="0"/>
                  </a:lnTo>
                  <a:lnTo>
                    <a:pt x="1036345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07589" y="3300412"/>
            <a:ext cx="3277943" cy="428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Problem Formulation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07859" y="2446134"/>
            <a:ext cx="327717" cy="46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562" dirty="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307859" y="3079404"/>
            <a:ext cx="7772552" cy="38100"/>
            <a:chOff x="0" y="0"/>
            <a:chExt cx="10363403" cy="5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363454" cy="50800"/>
            </a:xfrm>
            <a:custGeom>
              <a:avLst/>
              <a:gdLst/>
              <a:ahLst/>
              <a:cxnLst/>
              <a:rect l="l" t="t" r="r" b="b"/>
              <a:pathLst>
                <a:path w="10363454" h="50800">
                  <a:moveTo>
                    <a:pt x="0" y="0"/>
                  </a:moveTo>
                  <a:lnTo>
                    <a:pt x="10363454" y="0"/>
                  </a:lnTo>
                  <a:lnTo>
                    <a:pt x="1036345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307859" y="3300412"/>
            <a:ext cx="3277943" cy="428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Inputs and Outputs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7589" y="4188323"/>
            <a:ext cx="327717" cy="46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562" dirty="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07589" y="4821584"/>
            <a:ext cx="7772552" cy="38100"/>
            <a:chOff x="0" y="0"/>
            <a:chExt cx="10363403" cy="50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363454" cy="50800"/>
            </a:xfrm>
            <a:custGeom>
              <a:avLst/>
              <a:gdLst/>
              <a:ahLst/>
              <a:cxnLst/>
              <a:rect l="l" t="t" r="r" b="b"/>
              <a:pathLst>
                <a:path w="10363454" h="50800">
                  <a:moveTo>
                    <a:pt x="0" y="0"/>
                  </a:moveTo>
                  <a:lnTo>
                    <a:pt x="10363454" y="0"/>
                  </a:lnTo>
                  <a:lnTo>
                    <a:pt x="1036345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07589" y="5042592"/>
            <a:ext cx="3868188" cy="428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Data Preparation &amp; Visualization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07859" y="4188323"/>
            <a:ext cx="327717" cy="46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562" dirty="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07859" y="4821584"/>
            <a:ext cx="7772552" cy="38100"/>
            <a:chOff x="0" y="0"/>
            <a:chExt cx="10363403" cy="50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363454" cy="50800"/>
            </a:xfrm>
            <a:custGeom>
              <a:avLst/>
              <a:gdLst/>
              <a:ahLst/>
              <a:cxnLst/>
              <a:rect l="l" t="t" r="r" b="b"/>
              <a:pathLst>
                <a:path w="10363454" h="50800">
                  <a:moveTo>
                    <a:pt x="0" y="0"/>
                  </a:moveTo>
                  <a:lnTo>
                    <a:pt x="10363454" y="0"/>
                  </a:lnTo>
                  <a:lnTo>
                    <a:pt x="1036345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307859" y="5042592"/>
            <a:ext cx="4882872" cy="40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Optimization Techniques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7589" y="5930503"/>
            <a:ext cx="327717" cy="46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562" dirty="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07589" y="6563763"/>
            <a:ext cx="7772552" cy="38100"/>
            <a:chOff x="0" y="0"/>
            <a:chExt cx="10363403" cy="50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363454" cy="50800"/>
            </a:xfrm>
            <a:custGeom>
              <a:avLst/>
              <a:gdLst/>
              <a:ahLst/>
              <a:cxnLst/>
              <a:rect l="l" t="t" r="r" b="b"/>
              <a:pathLst>
                <a:path w="10363454" h="50800">
                  <a:moveTo>
                    <a:pt x="0" y="0"/>
                  </a:moveTo>
                  <a:lnTo>
                    <a:pt x="10363454" y="0"/>
                  </a:lnTo>
                  <a:lnTo>
                    <a:pt x="1036345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07589" y="6784772"/>
            <a:ext cx="5045273" cy="40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Neural Network Model Architecture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07859" y="5930503"/>
            <a:ext cx="327717" cy="46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562" dirty="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6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307859" y="6563763"/>
            <a:ext cx="7772552" cy="38100"/>
            <a:chOff x="0" y="0"/>
            <a:chExt cx="10363403" cy="50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363454" cy="50800"/>
            </a:xfrm>
            <a:custGeom>
              <a:avLst/>
              <a:gdLst/>
              <a:ahLst/>
              <a:cxnLst/>
              <a:rect l="l" t="t" r="r" b="b"/>
              <a:pathLst>
                <a:path w="10363454" h="50800">
                  <a:moveTo>
                    <a:pt x="0" y="0"/>
                  </a:moveTo>
                  <a:lnTo>
                    <a:pt x="10363454" y="0"/>
                  </a:lnTo>
                  <a:lnTo>
                    <a:pt x="1036345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307859" y="6784772"/>
            <a:ext cx="3472577" cy="40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Performance Evaluation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07589" y="7672683"/>
            <a:ext cx="327717" cy="46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562" dirty="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7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207589" y="8305952"/>
            <a:ext cx="7772552" cy="38100"/>
            <a:chOff x="0" y="0"/>
            <a:chExt cx="10363403" cy="50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363454" cy="50800"/>
            </a:xfrm>
            <a:custGeom>
              <a:avLst/>
              <a:gdLst/>
              <a:ahLst/>
              <a:cxnLst/>
              <a:rect l="l" t="t" r="r" b="b"/>
              <a:pathLst>
                <a:path w="10363454" h="50800">
                  <a:moveTo>
                    <a:pt x="0" y="0"/>
                  </a:moveTo>
                  <a:lnTo>
                    <a:pt x="10363454" y="0"/>
                  </a:lnTo>
                  <a:lnTo>
                    <a:pt x="1036345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07589" y="8526961"/>
            <a:ext cx="3328035" cy="40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Inference on New Data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07859" y="7672683"/>
            <a:ext cx="327717" cy="46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562" dirty="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8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9307859" y="8305952"/>
            <a:ext cx="7772552" cy="38100"/>
            <a:chOff x="0" y="0"/>
            <a:chExt cx="10363403" cy="50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363454" cy="50800"/>
            </a:xfrm>
            <a:custGeom>
              <a:avLst/>
              <a:gdLst/>
              <a:ahLst/>
              <a:cxnLst/>
              <a:rect l="l" t="t" r="r" b="b"/>
              <a:pathLst>
                <a:path w="10363454" h="50800">
                  <a:moveTo>
                    <a:pt x="0" y="0"/>
                  </a:moveTo>
                  <a:lnTo>
                    <a:pt x="10363454" y="0"/>
                  </a:lnTo>
                  <a:lnTo>
                    <a:pt x="1036345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307859" y="8526961"/>
            <a:ext cx="1609725" cy="40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1006" y="4699794"/>
            <a:ext cx="7359194" cy="765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7"/>
              </a:lnSpc>
            </a:pPr>
            <a:r>
              <a:rPr lang="en-US" sz="5125" dirty="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Performance Evaluation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29654" y="808163"/>
            <a:ext cx="12224346" cy="525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6"/>
              </a:lnSpc>
            </a:pPr>
            <a:r>
              <a:rPr lang="en-US" sz="3500" b="1" dirty="0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Overall Metrics (With Test-Time Augmentation (TTA))</a:t>
            </a:r>
          </a:p>
        </p:txBody>
      </p:sp>
      <p:sp>
        <p:nvSpPr>
          <p:cNvPr id="4" name="Freeform 4"/>
          <p:cNvSpPr/>
          <p:nvPr/>
        </p:nvSpPr>
        <p:spPr>
          <a:xfrm>
            <a:off x="8480137" y="1810085"/>
            <a:ext cx="9528972" cy="8476915"/>
          </a:xfrm>
          <a:custGeom>
            <a:avLst/>
            <a:gdLst/>
            <a:ahLst/>
            <a:cxnLst/>
            <a:rect l="l" t="t" r="r" b="b"/>
            <a:pathLst>
              <a:path w="9528972" h="8476915">
                <a:moveTo>
                  <a:pt x="0" y="0"/>
                </a:moveTo>
                <a:lnTo>
                  <a:pt x="9528972" y="0"/>
                </a:lnTo>
                <a:lnTo>
                  <a:pt x="9528972" y="8476915"/>
                </a:lnTo>
                <a:lnTo>
                  <a:pt x="0" y="8476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29654" y="7036741"/>
            <a:ext cx="7266180" cy="2019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76" b="1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Key Patterns:</a:t>
            </a:r>
          </a:p>
          <a:p>
            <a:pPr marL="685720" lvl="1" indent="-342860" algn="l">
              <a:lnSpc>
                <a:spcPts val="3999"/>
              </a:lnSpc>
              <a:buFont typeface="Arial"/>
              <a:buChar char="•"/>
            </a:pPr>
            <a:r>
              <a:rPr lang="en-US" sz="3176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Strong diagonal = correct predictions</a:t>
            </a:r>
          </a:p>
          <a:p>
            <a:pPr marL="685720" lvl="1" indent="-342860" algn="l">
              <a:lnSpc>
                <a:spcPts val="3999"/>
              </a:lnSpc>
              <a:buFont typeface="Arial"/>
              <a:buChar char="•"/>
            </a:pPr>
            <a:r>
              <a:rPr lang="en-US" sz="3176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Off-diagonal = misclassifications</a:t>
            </a:r>
          </a:p>
          <a:p>
            <a:pPr marL="685720" lvl="1" indent="-342860" algn="l">
              <a:lnSpc>
                <a:spcPts val="3999"/>
              </a:lnSpc>
              <a:buFont typeface="Arial"/>
              <a:buChar char="•"/>
            </a:pPr>
            <a:r>
              <a:rPr lang="en-US" sz="3176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Notable confusions: N↔︎O, D↔︎H</a:t>
            </a:r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BD8D5711-3F9A-817B-FBF4-265371C46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53" y="2019300"/>
            <a:ext cx="4896555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770942"/>
            <a:ext cx="7519836" cy="5367283"/>
          </a:xfrm>
          <a:custGeom>
            <a:avLst/>
            <a:gdLst/>
            <a:ahLst/>
            <a:cxnLst/>
            <a:rect l="l" t="t" r="r" b="b"/>
            <a:pathLst>
              <a:path w="7519836" h="5367283">
                <a:moveTo>
                  <a:pt x="0" y="0"/>
                </a:moveTo>
                <a:lnTo>
                  <a:pt x="7519836" y="0"/>
                </a:lnTo>
                <a:lnTo>
                  <a:pt x="7519836" y="5367283"/>
                </a:lnTo>
                <a:lnTo>
                  <a:pt x="0" y="536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90600"/>
            <a:ext cx="4891683" cy="56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6"/>
              </a:lnSpc>
            </a:pPr>
            <a:r>
              <a:rPr lang="en-US" sz="3500" b="1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Per-Class Performance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2BD4A876-5BAB-E5DA-EB1A-C85C1954D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556215"/>
            <a:ext cx="10135026" cy="652442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6670357" cy="802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80"/>
              </a:lnSpc>
            </a:pPr>
            <a:r>
              <a:rPr lang="en-US" sz="5000" b="1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Performance Analysis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519548"/>
            <a:ext cx="13229081" cy="59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0"/>
              </a:lnSpc>
            </a:pPr>
            <a:r>
              <a:rPr lang="en-US" sz="4201" b="1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Best Performing:</a:t>
            </a:r>
          </a:p>
          <a:p>
            <a:pPr marL="907133" lvl="1" indent="-453567" algn="l">
              <a:lnSpc>
                <a:spcPts val="5290"/>
              </a:lnSpc>
              <a:buFont typeface="Arial"/>
              <a:buChar char="•"/>
            </a:pPr>
            <a:r>
              <a:rPr lang="en-US" sz="4201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Myopia (F1=0.92): Distinctive elongated features</a:t>
            </a:r>
          </a:p>
          <a:p>
            <a:pPr marL="907133" lvl="1" indent="-453567" algn="l">
              <a:lnSpc>
                <a:spcPts val="5290"/>
              </a:lnSpc>
              <a:buFont typeface="Arial"/>
              <a:buChar char="•"/>
            </a:pPr>
            <a:r>
              <a:rPr lang="en-US" sz="4201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Cataract (F1=0.83): Clear lens clouding patterns</a:t>
            </a:r>
          </a:p>
          <a:p>
            <a:pPr marL="907133" lvl="1" indent="-453567" algn="l">
              <a:lnSpc>
                <a:spcPts val="5290"/>
              </a:lnSpc>
              <a:buFont typeface="Arial"/>
              <a:buChar char="•"/>
            </a:pPr>
            <a:r>
              <a:rPr lang="en-US" sz="4201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Glaucoma (F1=0.81): Optic disc changes</a:t>
            </a:r>
          </a:p>
          <a:p>
            <a:pPr algn="l">
              <a:lnSpc>
                <a:spcPts val="5290"/>
              </a:lnSpc>
            </a:pPr>
            <a:r>
              <a:rPr lang="en-US" sz="4201" b="1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Most Challenging:</a:t>
            </a:r>
          </a:p>
          <a:p>
            <a:pPr marL="907133" lvl="1" indent="-453567" algn="l">
              <a:lnSpc>
                <a:spcPts val="5290"/>
              </a:lnSpc>
              <a:buFont typeface="Arial"/>
              <a:buChar char="•"/>
            </a:pPr>
            <a:r>
              <a:rPr lang="en-US" sz="4201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Other (F1=0.47): Heterogeneous category</a:t>
            </a:r>
          </a:p>
          <a:p>
            <a:pPr marL="907133" lvl="1" indent="-453567" algn="l">
              <a:lnSpc>
                <a:spcPts val="5290"/>
              </a:lnSpc>
              <a:buFont typeface="Arial"/>
              <a:buChar char="•"/>
            </a:pPr>
            <a:r>
              <a:rPr lang="en-US" sz="4201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Diabetic (F1=0.62): Overlaps with vascular diseases</a:t>
            </a:r>
          </a:p>
          <a:p>
            <a:pPr algn="l">
              <a:lnSpc>
                <a:spcPts val="5290"/>
              </a:lnSpc>
            </a:pPr>
            <a:r>
              <a:rPr lang="en-US" sz="4201" b="1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Class Weights Effectiveness:</a:t>
            </a:r>
          </a:p>
          <a:p>
            <a:pPr marL="907133" lvl="1" indent="-453567" algn="l">
              <a:lnSpc>
                <a:spcPts val="5290"/>
              </a:lnSpc>
              <a:buFont typeface="Arial"/>
              <a:buChar char="•"/>
            </a:pPr>
            <a:r>
              <a:rPr lang="en-US" sz="4201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Hypertensive: 86 samples → 0.80 F1 (success!)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15608" y="4699794"/>
            <a:ext cx="7062192" cy="765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7"/>
              </a:lnSpc>
            </a:pPr>
            <a:r>
              <a:rPr lang="en-US" sz="5125" dirty="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Inference on New Data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0438" y="3089762"/>
            <a:ext cx="17056649" cy="5372844"/>
          </a:xfrm>
          <a:custGeom>
            <a:avLst/>
            <a:gdLst/>
            <a:ahLst/>
            <a:cxnLst/>
            <a:rect l="l" t="t" r="r" b="b"/>
            <a:pathLst>
              <a:path w="17056649" h="5372844">
                <a:moveTo>
                  <a:pt x="0" y="0"/>
                </a:moveTo>
                <a:lnTo>
                  <a:pt x="17056649" y="0"/>
                </a:lnTo>
                <a:lnTo>
                  <a:pt x="17056649" y="5372844"/>
                </a:lnTo>
                <a:lnTo>
                  <a:pt x="0" y="5372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139238" y="4699794"/>
            <a:ext cx="9525" cy="830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7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5570220" cy="830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7"/>
              </a:lnSpc>
              <a:spcBef>
                <a:spcPct val="0"/>
              </a:spcBef>
            </a:pPr>
            <a:r>
              <a:rPr lang="en-US" sz="5124" b="1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Inference Pipeline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2704" y="59845"/>
            <a:ext cx="6789459" cy="5431567"/>
          </a:xfrm>
          <a:custGeom>
            <a:avLst/>
            <a:gdLst/>
            <a:ahLst/>
            <a:cxnLst/>
            <a:rect l="l" t="t" r="r" b="b"/>
            <a:pathLst>
              <a:path w="6789459" h="5431567">
                <a:moveTo>
                  <a:pt x="0" y="0"/>
                </a:moveTo>
                <a:lnTo>
                  <a:pt x="6789459" y="0"/>
                </a:lnTo>
                <a:lnTo>
                  <a:pt x="6789459" y="5431567"/>
                </a:lnTo>
                <a:lnTo>
                  <a:pt x="0" y="5431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35459" y="0"/>
            <a:ext cx="7133888" cy="5491412"/>
          </a:xfrm>
          <a:custGeom>
            <a:avLst/>
            <a:gdLst/>
            <a:ahLst/>
            <a:cxnLst/>
            <a:rect l="l" t="t" r="r" b="b"/>
            <a:pathLst>
              <a:path w="7133888" h="5491412">
                <a:moveTo>
                  <a:pt x="0" y="0"/>
                </a:moveTo>
                <a:lnTo>
                  <a:pt x="7133888" y="0"/>
                </a:lnTo>
                <a:lnTo>
                  <a:pt x="7133888" y="5491412"/>
                </a:lnTo>
                <a:lnTo>
                  <a:pt x="0" y="5491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2704" y="5491412"/>
            <a:ext cx="6660539" cy="4795588"/>
          </a:xfrm>
          <a:custGeom>
            <a:avLst/>
            <a:gdLst/>
            <a:ahLst/>
            <a:cxnLst/>
            <a:rect l="l" t="t" r="r" b="b"/>
            <a:pathLst>
              <a:path w="6660539" h="4795588">
                <a:moveTo>
                  <a:pt x="0" y="0"/>
                </a:moveTo>
                <a:lnTo>
                  <a:pt x="6660539" y="0"/>
                </a:lnTo>
                <a:lnTo>
                  <a:pt x="6660539" y="4795588"/>
                </a:lnTo>
                <a:lnTo>
                  <a:pt x="0" y="4795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426699" y="5010811"/>
            <a:ext cx="6499669" cy="4861561"/>
          </a:xfrm>
          <a:custGeom>
            <a:avLst/>
            <a:gdLst/>
            <a:ahLst/>
            <a:cxnLst/>
            <a:rect l="l" t="t" r="r" b="b"/>
            <a:pathLst>
              <a:path w="6499669" h="4861561">
                <a:moveTo>
                  <a:pt x="0" y="0"/>
                </a:moveTo>
                <a:lnTo>
                  <a:pt x="6499668" y="0"/>
                </a:lnTo>
                <a:lnTo>
                  <a:pt x="6499668" y="4861562"/>
                </a:lnTo>
                <a:lnTo>
                  <a:pt x="0" y="48615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9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34096" y="4699794"/>
            <a:ext cx="3219807" cy="830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7"/>
              </a:lnSpc>
            </a:pPr>
            <a:r>
              <a:rPr lang="en-US" sz="5125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90600"/>
            <a:ext cx="8537615" cy="6642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6"/>
              </a:lnSpc>
            </a:pPr>
            <a:r>
              <a:rPr lang="en-US" sz="35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Successfully Developed:</a:t>
            </a:r>
          </a:p>
          <a:p>
            <a:pPr marL="755651" lvl="1" indent="-377825" algn="l">
              <a:lnSpc>
                <a:spcPts val="4396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CNN-based retinal disease classifier</a:t>
            </a:r>
          </a:p>
          <a:p>
            <a:pPr marL="755651" lvl="1" indent="-377825" algn="l">
              <a:lnSpc>
                <a:spcPts val="4396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8-class multi-label classification</a:t>
            </a:r>
          </a:p>
          <a:p>
            <a:pPr marL="755651" lvl="1" indent="-377825" algn="l">
              <a:lnSpc>
                <a:spcPts val="4396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Handles severe class imbalance (7.5:1)</a:t>
            </a:r>
          </a:p>
          <a:p>
            <a:pPr algn="l">
              <a:lnSpc>
                <a:spcPts val="4396"/>
              </a:lnSpc>
            </a:pPr>
            <a:r>
              <a:rPr lang="en-US" sz="35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Performance:</a:t>
            </a:r>
          </a:p>
          <a:p>
            <a:pPr marL="755651" lvl="1" indent="-377825" algn="l">
              <a:lnSpc>
                <a:spcPts val="4396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73% accuracy</a:t>
            </a:r>
          </a:p>
          <a:p>
            <a:pPr marL="755651" lvl="1" indent="-377825" algn="l">
              <a:lnSpc>
                <a:spcPts val="4396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0.7355 Macro F1-Score</a:t>
            </a:r>
          </a:p>
          <a:p>
            <a:pPr marL="755651" lvl="1" indent="-377825" algn="l">
              <a:lnSpc>
                <a:spcPts val="4396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Balanced performance across classes</a:t>
            </a:r>
          </a:p>
          <a:p>
            <a:pPr algn="l">
              <a:lnSpc>
                <a:spcPts val="4396"/>
              </a:lnSpc>
            </a:pPr>
            <a:r>
              <a:rPr lang="en-US" sz="35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Key Techniques:</a:t>
            </a:r>
          </a:p>
          <a:p>
            <a:pPr marL="755651" lvl="1" indent="-377825" algn="l">
              <a:lnSpc>
                <a:spcPts val="4396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ConvNeXt-Base with transfer learning</a:t>
            </a:r>
          </a:p>
          <a:p>
            <a:pPr marL="755651" lvl="1" indent="-377825" algn="l">
              <a:lnSpc>
                <a:spcPts val="4396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Data augmentation + Class weighting</a:t>
            </a:r>
          </a:p>
          <a:p>
            <a:pPr marL="755651" lvl="1" indent="-377825" algn="l">
              <a:lnSpc>
                <a:spcPts val="4396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Label smoothing + TTA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79744" y="4699794"/>
            <a:ext cx="3328511" cy="830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7"/>
              </a:lnSpc>
            </a:pPr>
            <a:r>
              <a:rPr lang="en-US" sz="5125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23742" y="4699794"/>
            <a:ext cx="6296858" cy="765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 dirty="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Problem Formulation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7212359" cy="10287743"/>
          </a:xfrm>
          <a:custGeom>
            <a:avLst/>
            <a:gdLst/>
            <a:ahLst/>
            <a:cxnLst/>
            <a:rect l="l" t="t" r="r" b="b"/>
            <a:pathLst>
              <a:path w="7212359" h="10287743">
                <a:moveTo>
                  <a:pt x="0" y="0"/>
                </a:moveTo>
                <a:lnTo>
                  <a:pt x="7212359" y="0"/>
                </a:lnTo>
                <a:lnTo>
                  <a:pt x="7212359" y="10287743"/>
                </a:lnTo>
                <a:lnTo>
                  <a:pt x="0" y="10287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" t="-2581" b="-258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041034" y="2574579"/>
            <a:ext cx="4405017" cy="3821611"/>
            <a:chOff x="0" y="0"/>
            <a:chExt cx="5873356" cy="5095481"/>
          </a:xfrm>
        </p:grpSpPr>
        <p:sp>
          <p:nvSpPr>
            <p:cNvPr id="4" name="Freeform 4"/>
            <p:cNvSpPr/>
            <p:nvPr/>
          </p:nvSpPr>
          <p:spPr>
            <a:xfrm>
              <a:off x="25400" y="25400"/>
              <a:ext cx="5822569" cy="5044694"/>
            </a:xfrm>
            <a:custGeom>
              <a:avLst/>
              <a:gdLst/>
              <a:ahLst/>
              <a:cxnLst/>
              <a:rect l="l" t="t" r="r" b="b"/>
              <a:pathLst>
                <a:path w="5822569" h="5044694">
                  <a:moveTo>
                    <a:pt x="0" y="243840"/>
                  </a:moveTo>
                  <a:cubicBezTo>
                    <a:pt x="0" y="109220"/>
                    <a:pt x="109347" y="0"/>
                    <a:pt x="244221" y="0"/>
                  </a:cubicBezTo>
                  <a:lnTo>
                    <a:pt x="5578348" y="0"/>
                  </a:lnTo>
                  <a:cubicBezTo>
                    <a:pt x="5713222" y="0"/>
                    <a:pt x="5822569" y="109220"/>
                    <a:pt x="5822569" y="243840"/>
                  </a:cubicBezTo>
                  <a:lnTo>
                    <a:pt x="5822569" y="4800854"/>
                  </a:lnTo>
                  <a:cubicBezTo>
                    <a:pt x="5822569" y="4935474"/>
                    <a:pt x="5713222" y="5044694"/>
                    <a:pt x="5578348" y="5044694"/>
                  </a:cubicBezTo>
                  <a:lnTo>
                    <a:pt x="244221" y="5044694"/>
                  </a:lnTo>
                  <a:cubicBezTo>
                    <a:pt x="109347" y="5044694"/>
                    <a:pt x="0" y="4935474"/>
                    <a:pt x="0" y="4800854"/>
                  </a:cubicBezTo>
                  <a:close/>
                </a:path>
              </a:pathLst>
            </a:custGeom>
            <a:solidFill>
              <a:srgbClr val="F7F7F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5873369" cy="5095494"/>
            </a:xfrm>
            <a:custGeom>
              <a:avLst/>
              <a:gdLst/>
              <a:ahLst/>
              <a:cxnLst/>
              <a:rect l="l" t="t" r="r" b="b"/>
              <a:pathLst>
                <a:path w="5873369" h="5095494">
                  <a:moveTo>
                    <a:pt x="0" y="269240"/>
                  </a:moveTo>
                  <a:cubicBezTo>
                    <a:pt x="0" y="120523"/>
                    <a:pt x="120777" y="0"/>
                    <a:pt x="269621" y="0"/>
                  </a:cubicBezTo>
                  <a:lnTo>
                    <a:pt x="5603748" y="0"/>
                  </a:lnTo>
                  <a:lnTo>
                    <a:pt x="5603748" y="25400"/>
                  </a:lnTo>
                  <a:lnTo>
                    <a:pt x="5603748" y="0"/>
                  </a:lnTo>
                  <a:cubicBezTo>
                    <a:pt x="5752592" y="0"/>
                    <a:pt x="5873369" y="120523"/>
                    <a:pt x="5873369" y="269240"/>
                  </a:cubicBezTo>
                  <a:lnTo>
                    <a:pt x="5847969" y="269240"/>
                  </a:lnTo>
                  <a:lnTo>
                    <a:pt x="5873369" y="269240"/>
                  </a:lnTo>
                  <a:lnTo>
                    <a:pt x="5873369" y="4826254"/>
                  </a:lnTo>
                  <a:lnTo>
                    <a:pt x="5847969" y="4826254"/>
                  </a:lnTo>
                  <a:lnTo>
                    <a:pt x="5873369" y="4826254"/>
                  </a:lnTo>
                  <a:cubicBezTo>
                    <a:pt x="5873369" y="4974971"/>
                    <a:pt x="5752592" y="5095494"/>
                    <a:pt x="5603748" y="5095494"/>
                  </a:cubicBezTo>
                  <a:lnTo>
                    <a:pt x="5603748" y="5070094"/>
                  </a:lnTo>
                  <a:lnTo>
                    <a:pt x="5603748" y="5095494"/>
                  </a:lnTo>
                  <a:lnTo>
                    <a:pt x="269621" y="5095494"/>
                  </a:lnTo>
                  <a:lnTo>
                    <a:pt x="269621" y="5070094"/>
                  </a:lnTo>
                  <a:lnTo>
                    <a:pt x="269621" y="5095494"/>
                  </a:lnTo>
                  <a:cubicBezTo>
                    <a:pt x="120777" y="5095494"/>
                    <a:pt x="0" y="4974971"/>
                    <a:pt x="0" y="4826254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826254"/>
                  </a:lnTo>
                  <a:lnTo>
                    <a:pt x="25400" y="4826254"/>
                  </a:lnTo>
                  <a:lnTo>
                    <a:pt x="50800" y="4826254"/>
                  </a:lnTo>
                  <a:cubicBezTo>
                    <a:pt x="50800" y="4946904"/>
                    <a:pt x="148717" y="5044694"/>
                    <a:pt x="269621" y="5044694"/>
                  </a:cubicBezTo>
                  <a:lnTo>
                    <a:pt x="5603748" y="5044694"/>
                  </a:lnTo>
                  <a:cubicBezTo>
                    <a:pt x="5724652" y="5044694"/>
                    <a:pt x="5822569" y="4946904"/>
                    <a:pt x="5822569" y="4826254"/>
                  </a:cubicBezTo>
                  <a:lnTo>
                    <a:pt x="5822569" y="269240"/>
                  </a:lnTo>
                  <a:cubicBezTo>
                    <a:pt x="5822569" y="148590"/>
                    <a:pt x="5724652" y="50800"/>
                    <a:pt x="5603748" y="50800"/>
                  </a:cubicBezTo>
                  <a:lnTo>
                    <a:pt x="269621" y="50800"/>
                  </a:lnTo>
                  <a:lnTo>
                    <a:pt x="269621" y="25400"/>
                  </a:lnTo>
                  <a:lnTo>
                    <a:pt x="269621" y="50800"/>
                  </a:lnTo>
                  <a:cubicBezTo>
                    <a:pt x="148717" y="50800"/>
                    <a:pt x="50800" y="148590"/>
                    <a:pt x="50800" y="269240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21984" y="2593629"/>
            <a:ext cx="152400" cy="3783511"/>
            <a:chOff x="0" y="0"/>
            <a:chExt cx="203200" cy="50446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200" cy="5044694"/>
            </a:xfrm>
            <a:custGeom>
              <a:avLst/>
              <a:gdLst/>
              <a:ahLst/>
              <a:cxnLst/>
              <a:rect l="l" t="t" r="r" b="b"/>
              <a:pathLst>
                <a:path w="203200" h="5044694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943094"/>
                  </a:lnTo>
                  <a:cubicBezTo>
                    <a:pt x="203200" y="4999228"/>
                    <a:pt x="157734" y="5044694"/>
                    <a:pt x="101600" y="5044694"/>
                  </a:cubicBezTo>
                  <a:cubicBezTo>
                    <a:pt x="45466" y="5044694"/>
                    <a:pt x="0" y="4999228"/>
                    <a:pt x="0" y="4943094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699797" y="2574579"/>
            <a:ext cx="4405160" cy="3821611"/>
            <a:chOff x="0" y="0"/>
            <a:chExt cx="5873547" cy="5095481"/>
          </a:xfrm>
        </p:grpSpPr>
        <p:sp>
          <p:nvSpPr>
            <p:cNvPr id="9" name="Freeform 9"/>
            <p:cNvSpPr/>
            <p:nvPr/>
          </p:nvSpPr>
          <p:spPr>
            <a:xfrm>
              <a:off x="25400" y="25400"/>
              <a:ext cx="5822823" cy="5044694"/>
            </a:xfrm>
            <a:custGeom>
              <a:avLst/>
              <a:gdLst/>
              <a:ahLst/>
              <a:cxnLst/>
              <a:rect l="l" t="t" r="r" b="b"/>
              <a:pathLst>
                <a:path w="5822823" h="5044694">
                  <a:moveTo>
                    <a:pt x="0" y="243840"/>
                  </a:moveTo>
                  <a:cubicBezTo>
                    <a:pt x="0" y="109220"/>
                    <a:pt x="109347" y="0"/>
                    <a:pt x="244221" y="0"/>
                  </a:cubicBezTo>
                  <a:lnTo>
                    <a:pt x="5578602" y="0"/>
                  </a:lnTo>
                  <a:cubicBezTo>
                    <a:pt x="5713476" y="0"/>
                    <a:pt x="5822823" y="109220"/>
                    <a:pt x="5822823" y="243840"/>
                  </a:cubicBezTo>
                  <a:lnTo>
                    <a:pt x="5822823" y="4800854"/>
                  </a:lnTo>
                  <a:cubicBezTo>
                    <a:pt x="5822823" y="4935474"/>
                    <a:pt x="5713476" y="5044694"/>
                    <a:pt x="5578602" y="5044694"/>
                  </a:cubicBezTo>
                  <a:lnTo>
                    <a:pt x="244221" y="5044694"/>
                  </a:lnTo>
                  <a:cubicBezTo>
                    <a:pt x="109347" y="5044694"/>
                    <a:pt x="0" y="4935474"/>
                    <a:pt x="0" y="4800854"/>
                  </a:cubicBezTo>
                  <a:close/>
                </a:path>
              </a:pathLst>
            </a:custGeom>
            <a:solidFill>
              <a:srgbClr val="F7F7F7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5873623" cy="5095494"/>
            </a:xfrm>
            <a:custGeom>
              <a:avLst/>
              <a:gdLst/>
              <a:ahLst/>
              <a:cxnLst/>
              <a:rect l="l" t="t" r="r" b="b"/>
              <a:pathLst>
                <a:path w="5873623" h="5095494">
                  <a:moveTo>
                    <a:pt x="0" y="269240"/>
                  </a:moveTo>
                  <a:cubicBezTo>
                    <a:pt x="0" y="120523"/>
                    <a:pt x="120777" y="0"/>
                    <a:pt x="269621" y="0"/>
                  </a:cubicBezTo>
                  <a:lnTo>
                    <a:pt x="5604002" y="0"/>
                  </a:lnTo>
                  <a:lnTo>
                    <a:pt x="5604002" y="25400"/>
                  </a:lnTo>
                  <a:lnTo>
                    <a:pt x="5604002" y="0"/>
                  </a:lnTo>
                  <a:cubicBezTo>
                    <a:pt x="5752846" y="0"/>
                    <a:pt x="5873623" y="120523"/>
                    <a:pt x="5873623" y="269240"/>
                  </a:cubicBezTo>
                  <a:lnTo>
                    <a:pt x="5848223" y="269240"/>
                  </a:lnTo>
                  <a:lnTo>
                    <a:pt x="5873623" y="269240"/>
                  </a:lnTo>
                  <a:lnTo>
                    <a:pt x="5873623" y="4826254"/>
                  </a:lnTo>
                  <a:lnTo>
                    <a:pt x="5848223" y="4826254"/>
                  </a:lnTo>
                  <a:lnTo>
                    <a:pt x="5873623" y="4826254"/>
                  </a:lnTo>
                  <a:cubicBezTo>
                    <a:pt x="5873623" y="4974971"/>
                    <a:pt x="5752846" y="5095494"/>
                    <a:pt x="5604002" y="5095494"/>
                  </a:cubicBezTo>
                  <a:lnTo>
                    <a:pt x="5604002" y="5070094"/>
                  </a:lnTo>
                  <a:lnTo>
                    <a:pt x="5604002" y="5095494"/>
                  </a:lnTo>
                  <a:lnTo>
                    <a:pt x="269621" y="5095494"/>
                  </a:lnTo>
                  <a:lnTo>
                    <a:pt x="269621" y="5070094"/>
                  </a:lnTo>
                  <a:lnTo>
                    <a:pt x="269621" y="5095494"/>
                  </a:lnTo>
                  <a:cubicBezTo>
                    <a:pt x="120777" y="5095494"/>
                    <a:pt x="0" y="4974971"/>
                    <a:pt x="0" y="4826254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826254"/>
                  </a:lnTo>
                  <a:lnTo>
                    <a:pt x="25400" y="4826254"/>
                  </a:lnTo>
                  <a:lnTo>
                    <a:pt x="50800" y="4826254"/>
                  </a:lnTo>
                  <a:cubicBezTo>
                    <a:pt x="50800" y="4946904"/>
                    <a:pt x="148717" y="5044694"/>
                    <a:pt x="269621" y="5044694"/>
                  </a:cubicBezTo>
                  <a:lnTo>
                    <a:pt x="5604002" y="5044694"/>
                  </a:lnTo>
                  <a:cubicBezTo>
                    <a:pt x="5724906" y="5044694"/>
                    <a:pt x="5822823" y="4946904"/>
                    <a:pt x="5822823" y="4826254"/>
                  </a:cubicBezTo>
                  <a:lnTo>
                    <a:pt x="5822823" y="269240"/>
                  </a:lnTo>
                  <a:cubicBezTo>
                    <a:pt x="5822823" y="148590"/>
                    <a:pt x="5724906" y="50800"/>
                    <a:pt x="5604002" y="50800"/>
                  </a:cubicBezTo>
                  <a:lnTo>
                    <a:pt x="269621" y="50800"/>
                  </a:lnTo>
                  <a:lnTo>
                    <a:pt x="269621" y="25400"/>
                  </a:lnTo>
                  <a:lnTo>
                    <a:pt x="269621" y="50800"/>
                  </a:lnTo>
                  <a:cubicBezTo>
                    <a:pt x="148717" y="50800"/>
                    <a:pt x="50800" y="148590"/>
                    <a:pt x="50800" y="269240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80747" y="2593629"/>
            <a:ext cx="152400" cy="3783511"/>
            <a:chOff x="0" y="0"/>
            <a:chExt cx="203200" cy="50446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200" cy="5044694"/>
            </a:xfrm>
            <a:custGeom>
              <a:avLst/>
              <a:gdLst/>
              <a:ahLst/>
              <a:cxnLst/>
              <a:rect l="l" t="t" r="r" b="b"/>
              <a:pathLst>
                <a:path w="203200" h="5044694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4943094"/>
                  </a:lnTo>
                  <a:cubicBezTo>
                    <a:pt x="203200" y="4999228"/>
                    <a:pt x="157734" y="5044694"/>
                    <a:pt x="101600" y="5044694"/>
                  </a:cubicBezTo>
                  <a:cubicBezTo>
                    <a:pt x="45466" y="5044694"/>
                    <a:pt x="0" y="4999228"/>
                    <a:pt x="0" y="4943094"/>
                  </a:cubicBezTo>
                  <a:close/>
                </a:path>
              </a:pathLst>
            </a:custGeom>
            <a:solidFill>
              <a:srgbClr val="CCCCC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887200" y="7223740"/>
            <a:ext cx="4424067" cy="2712396"/>
            <a:chOff x="0" y="0"/>
            <a:chExt cx="5898756" cy="3616528"/>
          </a:xfrm>
        </p:grpSpPr>
        <p:grpSp>
          <p:nvGrpSpPr>
            <p:cNvPr id="14" name="Group 14"/>
            <p:cNvGrpSpPr/>
            <p:nvPr/>
          </p:nvGrpSpPr>
          <p:grpSpPr>
            <a:xfrm>
              <a:off x="25400" y="0"/>
              <a:ext cx="5873356" cy="3616528"/>
              <a:chOff x="0" y="0"/>
              <a:chExt cx="5873356" cy="361652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25400" y="25400"/>
                <a:ext cx="5822442" cy="3565779"/>
              </a:xfrm>
              <a:custGeom>
                <a:avLst/>
                <a:gdLst/>
                <a:ahLst/>
                <a:cxnLst/>
                <a:rect l="l" t="t" r="r" b="b"/>
                <a:pathLst>
                  <a:path w="5822442" h="3565779">
                    <a:moveTo>
                      <a:pt x="0" y="243840"/>
                    </a:moveTo>
                    <a:cubicBezTo>
                      <a:pt x="0" y="109220"/>
                      <a:pt x="109728" y="0"/>
                      <a:pt x="245110" y="0"/>
                    </a:cubicBezTo>
                    <a:lnTo>
                      <a:pt x="5577332" y="0"/>
                    </a:lnTo>
                    <a:cubicBezTo>
                      <a:pt x="5712714" y="0"/>
                      <a:pt x="5822442" y="109220"/>
                      <a:pt x="5822442" y="243840"/>
                    </a:cubicBezTo>
                    <a:lnTo>
                      <a:pt x="5822442" y="3321939"/>
                    </a:lnTo>
                    <a:cubicBezTo>
                      <a:pt x="5822442" y="3456559"/>
                      <a:pt x="5712714" y="3565779"/>
                      <a:pt x="5577332" y="3565779"/>
                    </a:cubicBezTo>
                    <a:lnTo>
                      <a:pt x="245110" y="3565779"/>
                    </a:lnTo>
                    <a:cubicBezTo>
                      <a:pt x="109728" y="3565779"/>
                      <a:pt x="0" y="3456559"/>
                      <a:pt x="0" y="3321939"/>
                    </a:cubicBezTo>
                    <a:close/>
                  </a:path>
                </a:pathLst>
              </a:custGeom>
              <a:solidFill>
                <a:srgbClr val="F7F7F7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5873242" cy="3616579"/>
              </a:xfrm>
              <a:custGeom>
                <a:avLst/>
                <a:gdLst/>
                <a:ahLst/>
                <a:cxnLst/>
                <a:rect l="l" t="t" r="r" b="b"/>
                <a:pathLst>
                  <a:path w="5873242" h="3616579">
                    <a:moveTo>
                      <a:pt x="0" y="269240"/>
                    </a:moveTo>
                    <a:cubicBezTo>
                      <a:pt x="0" y="120396"/>
                      <a:pt x="121285" y="0"/>
                      <a:pt x="270510" y="0"/>
                    </a:cubicBezTo>
                    <a:lnTo>
                      <a:pt x="5602732" y="0"/>
                    </a:lnTo>
                    <a:lnTo>
                      <a:pt x="5602732" y="25400"/>
                    </a:lnTo>
                    <a:lnTo>
                      <a:pt x="5602732" y="0"/>
                    </a:lnTo>
                    <a:cubicBezTo>
                      <a:pt x="5752084" y="0"/>
                      <a:pt x="5873242" y="120396"/>
                      <a:pt x="5873242" y="269240"/>
                    </a:cubicBezTo>
                    <a:lnTo>
                      <a:pt x="5847842" y="269240"/>
                    </a:lnTo>
                    <a:lnTo>
                      <a:pt x="5873242" y="269240"/>
                    </a:lnTo>
                    <a:lnTo>
                      <a:pt x="5873242" y="3347339"/>
                    </a:lnTo>
                    <a:lnTo>
                      <a:pt x="5847842" y="3347339"/>
                    </a:lnTo>
                    <a:lnTo>
                      <a:pt x="5873242" y="3347339"/>
                    </a:lnTo>
                    <a:cubicBezTo>
                      <a:pt x="5873242" y="3496183"/>
                      <a:pt x="5751957" y="3616579"/>
                      <a:pt x="5602732" y="3616579"/>
                    </a:cubicBezTo>
                    <a:lnTo>
                      <a:pt x="5602732" y="3591179"/>
                    </a:lnTo>
                    <a:lnTo>
                      <a:pt x="5602732" y="3616579"/>
                    </a:lnTo>
                    <a:lnTo>
                      <a:pt x="270510" y="3616579"/>
                    </a:lnTo>
                    <a:lnTo>
                      <a:pt x="270510" y="3591179"/>
                    </a:lnTo>
                    <a:lnTo>
                      <a:pt x="270510" y="3616579"/>
                    </a:lnTo>
                    <a:cubicBezTo>
                      <a:pt x="121158" y="3616579"/>
                      <a:pt x="0" y="3496183"/>
                      <a:pt x="0" y="3347339"/>
                    </a:cubicBezTo>
                    <a:lnTo>
                      <a:pt x="0" y="269240"/>
                    </a:lnTo>
                    <a:lnTo>
                      <a:pt x="25400" y="269240"/>
                    </a:lnTo>
                    <a:lnTo>
                      <a:pt x="0" y="269240"/>
                    </a:lnTo>
                    <a:moveTo>
                      <a:pt x="50800" y="269240"/>
                    </a:moveTo>
                    <a:lnTo>
                      <a:pt x="50800" y="3347339"/>
                    </a:lnTo>
                    <a:lnTo>
                      <a:pt x="25400" y="3347339"/>
                    </a:lnTo>
                    <a:lnTo>
                      <a:pt x="50800" y="3347339"/>
                    </a:lnTo>
                    <a:cubicBezTo>
                      <a:pt x="50800" y="3467862"/>
                      <a:pt x="149098" y="3565779"/>
                      <a:pt x="270510" y="3565779"/>
                    </a:cubicBezTo>
                    <a:lnTo>
                      <a:pt x="5602732" y="3565779"/>
                    </a:lnTo>
                    <a:cubicBezTo>
                      <a:pt x="5724271" y="3565779"/>
                      <a:pt x="5822442" y="3467862"/>
                      <a:pt x="5822442" y="3347339"/>
                    </a:cubicBezTo>
                    <a:lnTo>
                      <a:pt x="5822442" y="269240"/>
                    </a:lnTo>
                    <a:cubicBezTo>
                      <a:pt x="5822442" y="148717"/>
                      <a:pt x="5724144" y="50800"/>
                      <a:pt x="5602732" y="50800"/>
                    </a:cubicBezTo>
                    <a:lnTo>
                      <a:pt x="270510" y="50800"/>
                    </a:lnTo>
                    <a:lnTo>
                      <a:pt x="270510" y="25400"/>
                    </a:lnTo>
                    <a:lnTo>
                      <a:pt x="270510" y="50800"/>
                    </a:lnTo>
                    <a:cubicBezTo>
                      <a:pt x="149098" y="50800"/>
                      <a:pt x="50800" y="148717"/>
                      <a:pt x="50800" y="269240"/>
                    </a:cubicBez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25400"/>
              <a:ext cx="203200" cy="3565728"/>
              <a:chOff x="0" y="0"/>
              <a:chExt cx="203200" cy="356572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03200" cy="3565779"/>
              </a:xfrm>
              <a:custGeom>
                <a:avLst/>
                <a:gdLst/>
                <a:ahLst/>
                <a:cxnLst/>
                <a:rect l="l" t="t" r="r" b="b"/>
                <a:pathLst>
                  <a:path w="203200" h="3565779">
                    <a:moveTo>
                      <a:pt x="0" y="101600"/>
                    </a:moveTo>
                    <a:cubicBezTo>
                      <a:pt x="0" y="45466"/>
                      <a:pt x="45466" y="0"/>
                      <a:pt x="101600" y="0"/>
                    </a:cubicBezTo>
                    <a:cubicBezTo>
                      <a:pt x="157734" y="0"/>
                      <a:pt x="203200" y="45466"/>
                      <a:pt x="203200" y="101600"/>
                    </a:cubicBezTo>
                    <a:lnTo>
                      <a:pt x="203200" y="3464179"/>
                    </a:lnTo>
                    <a:cubicBezTo>
                      <a:pt x="203200" y="3520313"/>
                      <a:pt x="157734" y="3565779"/>
                      <a:pt x="101600" y="3565779"/>
                    </a:cubicBezTo>
                    <a:cubicBezTo>
                      <a:pt x="45466" y="3565779"/>
                      <a:pt x="0" y="3520313"/>
                      <a:pt x="0" y="3464179"/>
                    </a:cubicBez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643141" y="427241"/>
              <a:ext cx="2819400" cy="586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38383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43141" y="1177735"/>
              <a:ext cx="4790288" cy="1973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24"/>
                </a:lnSpc>
              </a:pPr>
              <a:r>
                <a:rPr lang="en-US" sz="2249">
                  <a:solidFill>
                    <a:srgbClr val="383838"/>
                  </a:solidFill>
                  <a:latin typeface="Arimo"/>
                  <a:ea typeface="Arimo"/>
                  <a:cs typeface="Arimo"/>
                  <a:sym typeface="Arimo"/>
                </a:rPr>
                <a:t>Automated CNN-based classification model for efficiency and accuracy.</a:t>
              </a:r>
            </a:p>
          </p:txBody>
        </p:sp>
      </p:grpSp>
      <p:sp>
        <p:nvSpPr>
          <p:cNvPr id="21" name="Freeform 21"/>
          <p:cNvSpPr/>
          <p:nvPr/>
        </p:nvSpPr>
        <p:spPr>
          <a:xfrm rot="1905434">
            <a:off x="9760202" y="7734898"/>
            <a:ext cx="2128912" cy="700606"/>
          </a:xfrm>
          <a:custGeom>
            <a:avLst/>
            <a:gdLst/>
            <a:ahLst/>
            <a:cxnLst/>
            <a:rect l="l" t="t" r="r" b="b"/>
            <a:pathLst>
              <a:path w="2128912" h="700606">
                <a:moveTo>
                  <a:pt x="0" y="0"/>
                </a:moveTo>
                <a:lnTo>
                  <a:pt x="2128912" y="0"/>
                </a:lnTo>
                <a:lnTo>
                  <a:pt x="2128912" y="700606"/>
                </a:lnTo>
                <a:lnTo>
                  <a:pt x="0" y="700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8060084" y="1387973"/>
            <a:ext cx="6951316" cy="681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562" dirty="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Background &amp; Motivation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04339" y="2885484"/>
            <a:ext cx="3592716" cy="91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Why Retinal Disease Classification?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504339" y="3869531"/>
            <a:ext cx="3592716" cy="103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9328" lvl="1" indent="-169664" algn="l">
              <a:lnSpc>
                <a:spcPts val="3624"/>
              </a:lnSpc>
              <a:buFont typeface="Arial"/>
              <a:buChar char="•"/>
            </a:pPr>
            <a:r>
              <a:rPr lang="en-US" sz="224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Leading cause of blindness globally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04339" y="4905966"/>
            <a:ext cx="3592716" cy="57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9328" lvl="1" indent="-169664" algn="l">
              <a:lnSpc>
                <a:spcPts val="3624"/>
              </a:lnSpc>
              <a:buFont typeface="Arial"/>
              <a:buChar char="•"/>
            </a:pPr>
            <a:r>
              <a:rPr lang="en-US" sz="224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Early detection is critical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63102" y="2885484"/>
            <a:ext cx="3592859" cy="91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Manual Screening Challenges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63102" y="3869531"/>
            <a:ext cx="3592859" cy="57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9328" lvl="1" indent="-169664" algn="l">
              <a:lnSpc>
                <a:spcPts val="3624"/>
              </a:lnSpc>
              <a:buFont typeface="Arial"/>
              <a:buChar char="•"/>
            </a:pPr>
            <a:r>
              <a:rPr lang="en-US" sz="224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Time-consuming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163102" y="4438802"/>
            <a:ext cx="3592859" cy="57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9328" lvl="1" indent="-169664" algn="l">
              <a:lnSpc>
                <a:spcPts val="3624"/>
              </a:lnSpc>
              <a:buFont typeface="Arial"/>
              <a:buChar char="•"/>
            </a:pPr>
            <a:r>
              <a:rPr lang="en-US" sz="224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Prone to human error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163102" y="5008064"/>
            <a:ext cx="3592859" cy="103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9328" lvl="1" indent="-169664" algn="l">
              <a:lnSpc>
                <a:spcPts val="3624"/>
              </a:lnSpc>
              <a:buFont typeface="Arial"/>
              <a:buChar char="•"/>
            </a:pPr>
            <a:r>
              <a:rPr lang="en-US" sz="224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Not scalable for mass screening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1117549" y="1811979"/>
            <a:ext cx="5350964" cy="830161"/>
          </a:xfrm>
          <a:custGeom>
            <a:avLst/>
            <a:gdLst/>
            <a:ahLst/>
            <a:cxnLst/>
            <a:rect l="l" t="t" r="r" b="b"/>
            <a:pathLst>
              <a:path w="5350964" h="830161">
                <a:moveTo>
                  <a:pt x="0" y="0"/>
                </a:moveTo>
                <a:lnTo>
                  <a:pt x="5350964" y="0"/>
                </a:lnTo>
                <a:lnTo>
                  <a:pt x="5350964" y="830161"/>
                </a:lnTo>
                <a:lnTo>
                  <a:pt x="0" y="830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9" r="-1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preencoded.png"/>
          <p:cNvSpPr/>
          <p:nvPr/>
        </p:nvSpPr>
        <p:spPr>
          <a:xfrm>
            <a:off x="6468513" y="1811979"/>
            <a:ext cx="5350964" cy="830161"/>
          </a:xfrm>
          <a:custGeom>
            <a:avLst/>
            <a:gdLst/>
            <a:ahLst/>
            <a:cxnLst/>
            <a:rect l="l" t="t" r="r" b="b"/>
            <a:pathLst>
              <a:path w="5350964" h="830161">
                <a:moveTo>
                  <a:pt x="0" y="0"/>
                </a:moveTo>
                <a:lnTo>
                  <a:pt x="5350964" y="0"/>
                </a:lnTo>
                <a:lnTo>
                  <a:pt x="5350964" y="830161"/>
                </a:lnTo>
                <a:lnTo>
                  <a:pt x="0" y="830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" r="-1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 descr="preencoded.png"/>
          <p:cNvSpPr/>
          <p:nvPr/>
        </p:nvSpPr>
        <p:spPr>
          <a:xfrm>
            <a:off x="11819487" y="1811979"/>
            <a:ext cx="5350964" cy="830161"/>
          </a:xfrm>
          <a:custGeom>
            <a:avLst/>
            <a:gdLst/>
            <a:ahLst/>
            <a:cxnLst/>
            <a:rect l="l" t="t" r="r" b="b"/>
            <a:pathLst>
              <a:path w="5350964" h="830161">
                <a:moveTo>
                  <a:pt x="0" y="0"/>
                </a:moveTo>
                <a:lnTo>
                  <a:pt x="5350964" y="0"/>
                </a:lnTo>
                <a:lnTo>
                  <a:pt x="5350964" y="830161"/>
                </a:lnTo>
                <a:lnTo>
                  <a:pt x="0" y="830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9" r="-1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17549" y="839991"/>
            <a:ext cx="10701928" cy="489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 b="1" dirty="0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Problem Definition: Multi-Class Image Classification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5012" y="2859241"/>
            <a:ext cx="884787" cy="371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499" b="1" dirty="0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Input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5013" y="3128667"/>
            <a:ext cx="4936036" cy="975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9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Retinal Fundus Image </a:t>
            </a:r>
          </a:p>
          <a:p>
            <a:pPr algn="l">
              <a:lnSpc>
                <a:spcPts val="3942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(RGB 256×256)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75987" y="2859241"/>
            <a:ext cx="1190619" cy="371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499" b="1" dirty="0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75987" y="3128667"/>
            <a:ext cx="4936036" cy="480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2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CNN Model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26950" y="2830563"/>
            <a:ext cx="1155649" cy="371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499" b="1" dirty="0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Output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26951" y="3128667"/>
            <a:ext cx="4936036" cy="480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2"/>
              </a:lnSpc>
            </a:pPr>
            <a:r>
              <a:rPr lang="en-US" sz="249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Disease Class (1 of 8 categories)</a:t>
            </a:r>
          </a:p>
        </p:txBody>
      </p:sp>
      <p:pic>
        <p:nvPicPr>
          <p:cNvPr id="14" name="Picture 13" descr="A screenshot of a medical list&#10;&#10;AI-generated content may be incorrect.">
            <a:extLst>
              <a:ext uri="{FF2B5EF4-FFF2-40B4-BE49-F238E27FC236}">
                <a16:creationId xmlns:a16="http://schemas.microsoft.com/office/drawing/2014/main" id="{CE7A8DE7-89A5-D3AC-671D-BAB95DAAF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353" y="3878495"/>
            <a:ext cx="6602124" cy="57736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4132" y="4762500"/>
            <a:ext cx="5721668" cy="767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 dirty="0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Inputs and Outputs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90600"/>
            <a:ext cx="6384192" cy="57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0"/>
              </a:lnSpc>
            </a:pPr>
            <a:r>
              <a:rPr lang="en-US" sz="3576" b="1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Input &amp; Output Specifications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777171"/>
            <a:ext cx="1866900" cy="391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51"/>
              </a:lnSpc>
            </a:pPr>
            <a:r>
              <a:rPr lang="en-US" sz="2554" b="1" dirty="0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Raw Input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264371"/>
            <a:ext cx="7830886" cy="49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5298" lvl="1" indent="-192649" algn="l">
              <a:lnSpc>
                <a:spcPts val="4105"/>
              </a:lnSpc>
              <a:buFont typeface="Arial"/>
              <a:buChar char="•"/>
            </a:pPr>
            <a:r>
              <a:rPr lang="en-US" sz="2554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Retinal fundus images (JPG/PNG)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711223"/>
            <a:ext cx="7830886" cy="49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5298" lvl="1" indent="-192649" algn="l">
              <a:lnSpc>
                <a:spcPts val="4105"/>
              </a:lnSpc>
              <a:buFont typeface="Arial"/>
              <a:buChar char="•"/>
            </a:pPr>
            <a:r>
              <a:rPr lang="en-US" sz="2554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Variable resolution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158066"/>
            <a:ext cx="7830886" cy="49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5298" lvl="1" indent="-192649" algn="l">
              <a:lnSpc>
                <a:spcPts val="4105"/>
              </a:lnSpc>
              <a:buFont typeface="Arial"/>
              <a:buChar char="•"/>
            </a:pPr>
            <a:r>
              <a:rPr lang="en-US" sz="2554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RGB color space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839688"/>
            <a:ext cx="3695700" cy="391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51"/>
              </a:lnSpc>
            </a:pPr>
            <a:r>
              <a:rPr lang="en-US" sz="2554" b="1" dirty="0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Preprocessed Input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326888"/>
            <a:ext cx="7830886" cy="49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5298" lvl="1" indent="-192649" algn="l">
              <a:lnSpc>
                <a:spcPts val="4105"/>
              </a:lnSpc>
              <a:buFont typeface="Arial"/>
              <a:buChar char="•"/>
            </a:pPr>
            <a:r>
              <a:rPr lang="en-US" sz="2554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Resized to 256×256 pixels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773730"/>
            <a:ext cx="7830886" cy="49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5298" lvl="1" indent="-192649" algn="l">
              <a:lnSpc>
                <a:spcPts val="4105"/>
              </a:lnSpc>
              <a:buFont typeface="Arial"/>
              <a:buChar char="•"/>
            </a:pPr>
            <a:r>
              <a:rPr lang="en-US" sz="2554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Normalized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220582"/>
            <a:ext cx="7830886" cy="49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5298" lvl="1" indent="-192649" algn="l">
              <a:lnSpc>
                <a:spcPts val="4105"/>
              </a:lnSpc>
              <a:buFont typeface="Arial"/>
              <a:buChar char="•"/>
            </a:pPr>
            <a:r>
              <a:rPr lang="en-US" sz="2554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Tensor shape: [Batch, 3, 256, 256]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28414" y="2777171"/>
            <a:ext cx="2230186" cy="391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51"/>
              </a:lnSpc>
            </a:pPr>
            <a:r>
              <a:rPr lang="en-US" sz="2554" b="1" dirty="0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Model Output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28414" y="3264371"/>
            <a:ext cx="7830886" cy="49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5298" lvl="1" indent="-192649" algn="l">
              <a:lnSpc>
                <a:spcPts val="4105"/>
              </a:lnSpc>
              <a:buFont typeface="Arial"/>
              <a:buChar char="•"/>
            </a:pPr>
            <a:r>
              <a:rPr lang="en-US" sz="2554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8-dimensional probability vector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28414" y="3711223"/>
            <a:ext cx="7830886" cy="49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5298" lvl="1" indent="-192649" algn="l">
              <a:lnSpc>
                <a:spcPts val="4105"/>
              </a:lnSpc>
              <a:buFont typeface="Arial"/>
              <a:buChar char="•"/>
            </a:pPr>
            <a:r>
              <a:rPr lang="en-US" sz="2554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Softmax activated, sums to 1.0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28414" y="4392845"/>
            <a:ext cx="2763586" cy="391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51"/>
              </a:lnSpc>
            </a:pPr>
            <a:r>
              <a:rPr lang="en-US" sz="2554" b="1" dirty="0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Final Prediction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28414" y="4880045"/>
            <a:ext cx="7830886" cy="49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5298" lvl="1" indent="-192649" algn="l">
              <a:lnSpc>
                <a:spcPts val="4105"/>
              </a:lnSpc>
              <a:buFont typeface="Arial"/>
              <a:buChar char="•"/>
            </a:pPr>
            <a:r>
              <a:rPr lang="en-US" sz="2554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Class with highest probability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28414" y="5326888"/>
            <a:ext cx="7830886" cy="49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5298" lvl="1" indent="-192649" algn="l">
              <a:lnSpc>
                <a:spcPts val="4105"/>
              </a:lnSpc>
              <a:buFont typeface="Arial"/>
              <a:buChar char="•"/>
            </a:pPr>
            <a:r>
              <a:rPr lang="en-US" sz="2554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Confidence score (%)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28414" y="5899813"/>
            <a:ext cx="7830886" cy="49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5"/>
              </a:lnSpc>
            </a:pPr>
            <a:r>
              <a:rPr lang="en-US" sz="2554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Example: Prediction: G (Glaucoma), Confidence: 87%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58950" y="4699794"/>
            <a:ext cx="9370100" cy="830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Data Preparation &amp; Visualization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1028700" y="4685119"/>
            <a:ext cx="6492209" cy="3300058"/>
          </a:xfrm>
          <a:custGeom>
            <a:avLst/>
            <a:gdLst/>
            <a:ahLst/>
            <a:cxnLst/>
            <a:rect l="l" t="t" r="r" b="b"/>
            <a:pathLst>
              <a:path w="6492209" h="3300058">
                <a:moveTo>
                  <a:pt x="0" y="0"/>
                </a:moveTo>
                <a:lnTo>
                  <a:pt x="6492209" y="0"/>
                </a:lnTo>
                <a:lnTo>
                  <a:pt x="6492209" y="3300058"/>
                </a:lnTo>
                <a:lnTo>
                  <a:pt x="0" y="3300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" r="-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44642" y="8320824"/>
            <a:ext cx="294648" cy="294648"/>
            <a:chOff x="0" y="0"/>
            <a:chExt cx="367906" cy="3679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7919" cy="367919"/>
            </a:xfrm>
            <a:custGeom>
              <a:avLst/>
              <a:gdLst/>
              <a:ahLst/>
              <a:cxnLst/>
              <a:rect l="l" t="t" r="r" b="b"/>
              <a:pathLst>
                <a:path w="367919" h="367919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37439" y="0"/>
                  </a:lnTo>
                  <a:cubicBezTo>
                    <a:pt x="354330" y="0"/>
                    <a:pt x="367919" y="13589"/>
                    <a:pt x="367919" y="30480"/>
                  </a:cubicBezTo>
                  <a:lnTo>
                    <a:pt x="367919" y="337439"/>
                  </a:lnTo>
                  <a:cubicBezTo>
                    <a:pt x="367919" y="354330"/>
                    <a:pt x="354330" y="367919"/>
                    <a:pt x="337439" y="367919"/>
                  </a:cubicBezTo>
                  <a:lnTo>
                    <a:pt x="30480" y="367919"/>
                  </a:lnTo>
                  <a:cubicBezTo>
                    <a:pt x="13589" y="367919"/>
                    <a:pt x="0" y="354330"/>
                    <a:pt x="0" y="337439"/>
                  </a:cubicBezTo>
                  <a:close/>
                </a:path>
              </a:pathLst>
            </a:custGeom>
            <a:solidFill>
              <a:srgbClr val="26262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81874" y="8320824"/>
            <a:ext cx="294648" cy="294648"/>
            <a:chOff x="0" y="0"/>
            <a:chExt cx="367906" cy="3679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7919" cy="367919"/>
            </a:xfrm>
            <a:custGeom>
              <a:avLst/>
              <a:gdLst/>
              <a:ahLst/>
              <a:cxnLst/>
              <a:rect l="l" t="t" r="r" b="b"/>
              <a:pathLst>
                <a:path w="367919" h="367919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337439" y="0"/>
                  </a:lnTo>
                  <a:cubicBezTo>
                    <a:pt x="354330" y="0"/>
                    <a:pt x="367919" y="13589"/>
                    <a:pt x="367919" y="30480"/>
                  </a:cubicBezTo>
                  <a:lnTo>
                    <a:pt x="367919" y="337439"/>
                  </a:lnTo>
                  <a:cubicBezTo>
                    <a:pt x="367919" y="354330"/>
                    <a:pt x="354330" y="367919"/>
                    <a:pt x="337439" y="367919"/>
                  </a:cubicBezTo>
                  <a:lnTo>
                    <a:pt x="30480" y="367919"/>
                  </a:lnTo>
                  <a:cubicBezTo>
                    <a:pt x="13589" y="367919"/>
                    <a:pt x="0" y="354330"/>
                    <a:pt x="0" y="337439"/>
                  </a:cubicBezTo>
                  <a:close/>
                </a:path>
              </a:pathLst>
            </a:custGeom>
            <a:solidFill>
              <a:srgbClr val="7D7D7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9144000" y="731910"/>
            <a:ext cx="7599145" cy="8526390"/>
          </a:xfrm>
          <a:custGeom>
            <a:avLst/>
            <a:gdLst/>
            <a:ahLst/>
            <a:cxnLst/>
            <a:rect l="l" t="t" r="r" b="b"/>
            <a:pathLst>
              <a:path w="7599145" h="8526390">
                <a:moveTo>
                  <a:pt x="0" y="0"/>
                </a:moveTo>
                <a:lnTo>
                  <a:pt x="7599145" y="0"/>
                </a:lnTo>
                <a:lnTo>
                  <a:pt x="7599145" y="8526390"/>
                </a:lnTo>
                <a:lnTo>
                  <a:pt x="0" y="8526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834923"/>
            <a:ext cx="4991100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 b="1" dirty="0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Dataset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957383"/>
            <a:ext cx="3547832" cy="416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736" b="1" dirty="0">
                <a:solidFill>
                  <a:srgbClr val="383838"/>
                </a:solidFill>
                <a:latin typeface="Arimo Bold"/>
                <a:ea typeface="Arimo Bold"/>
                <a:cs typeface="Arimo Bold"/>
                <a:sym typeface="Arimo Bold"/>
              </a:rPr>
              <a:t>Dataset Statistics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627485"/>
            <a:ext cx="8115300" cy="57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217" lvl="1" indent="-171108" algn="l">
              <a:lnSpc>
                <a:spcPts val="3670"/>
              </a:lnSpc>
              <a:buFont typeface="Arial"/>
              <a:buChar char="•"/>
            </a:pPr>
            <a:r>
              <a:rPr lang="en-US" sz="226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Total images: 9,868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202307"/>
            <a:ext cx="8115300" cy="57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217" lvl="1" indent="-171108" algn="l">
              <a:lnSpc>
                <a:spcPts val="3670"/>
              </a:lnSpc>
              <a:buFont typeface="Arial"/>
              <a:buChar char="•"/>
            </a:pPr>
            <a:r>
              <a:rPr lang="en-US" sz="226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Format: JPG/PNG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777139"/>
            <a:ext cx="8115300" cy="57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217" lvl="1" indent="-171108" algn="l">
              <a:lnSpc>
                <a:spcPts val="3670"/>
              </a:lnSpc>
              <a:buFont typeface="Arial"/>
              <a:buChar char="•"/>
            </a:pPr>
            <a:r>
              <a:rPr lang="en-US" sz="226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Classes: 8 disease categories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20659" y="8349399"/>
            <a:ext cx="1618798" cy="26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9"/>
              </a:lnSpc>
            </a:pPr>
            <a:r>
              <a:rPr lang="en-US" sz="226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Training (80%)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57891" y="8349399"/>
            <a:ext cx="1808083" cy="26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9"/>
              </a:lnSpc>
            </a:pPr>
            <a:r>
              <a:rPr lang="en-US" sz="2269">
                <a:solidFill>
                  <a:srgbClr val="383838"/>
                </a:solidFill>
                <a:latin typeface="Arimo"/>
                <a:ea typeface="Arimo"/>
                <a:cs typeface="Arimo"/>
                <a:sym typeface="Arimo"/>
              </a:rPr>
              <a:t>Validation (20%)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766</Words>
  <Application>Microsoft Office PowerPoint</Application>
  <PresentationFormat>Custom</PresentationFormat>
  <Paragraphs>235</Paragraphs>
  <Slides>29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Arimo</vt:lpstr>
      <vt:lpstr>Arimo Bold</vt:lpstr>
      <vt:lpstr>Calibri</vt:lpstr>
      <vt:lpstr>Arial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RETINAL-DISEASE-CLASSIFICATION-USING-CONVOLUTIONAL-NEURAL-NETWORKS.pptx</dc:title>
  <cp:lastModifiedBy>Khanh Duy</cp:lastModifiedBy>
  <cp:revision>8</cp:revision>
  <dcterms:created xsi:type="dcterms:W3CDTF">2006-08-16T00:00:00Z</dcterms:created>
  <dcterms:modified xsi:type="dcterms:W3CDTF">2025-12-18T14:59:50Z</dcterms:modified>
  <dc:identifier>DAG703G8-zs</dc:identifier>
</cp:coreProperties>
</file>